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13" r:id="rId3"/>
    <p:sldId id="315" r:id="rId4"/>
    <p:sldId id="316" r:id="rId5"/>
    <p:sldId id="314" r:id="rId6"/>
    <p:sldId id="296" r:id="rId7"/>
    <p:sldId id="321" r:id="rId8"/>
    <p:sldId id="322" r:id="rId9"/>
    <p:sldId id="317" r:id="rId10"/>
    <p:sldId id="318" r:id="rId11"/>
    <p:sldId id="295" r:id="rId12"/>
    <p:sldId id="298" r:id="rId13"/>
    <p:sldId id="297" r:id="rId14"/>
    <p:sldId id="323" r:id="rId15"/>
    <p:sldId id="324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10" r:id="rId27"/>
    <p:sldId id="311" r:id="rId28"/>
    <p:sldId id="319" r:id="rId29"/>
    <p:sldId id="320" r:id="rId30"/>
    <p:sldId id="325" r:id="rId31"/>
    <p:sldId id="326" r:id="rId32"/>
    <p:sldId id="327" r:id="rId33"/>
    <p:sldId id="328" r:id="rId34"/>
    <p:sldId id="329" r:id="rId35"/>
    <p:sldId id="330" r:id="rId36"/>
    <p:sldId id="31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6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-3582" y="-11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D2F3C-BE3D-43A3-B48B-A67CE5F24618}" type="datetimeFigureOut">
              <a:rPr lang="en-US" smtClean="0"/>
              <a:pPr/>
              <a:t>11/3/2016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76CF-9977-4B5E-B40F-E2B8130B3B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AFB62-E883-4FEB-AE39-EFF017CCD05C}" type="datetimeFigureOut">
              <a:rPr lang="en-US" smtClean="0"/>
              <a:pPr/>
              <a:t>11/3/2016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BF622-6FBA-402D-AF58-FA600BD0A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noProof="0" dirty="0" smtClean="0"/>
              <a:t>Click to edit Master title style</a:t>
            </a:r>
            <a:endParaRPr lang="sr-Latn-R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lvl="0"/>
            <a:r>
              <a:rPr lang="sr-Latn-RS" noProof="0" dirty="0" smtClean="0"/>
              <a:t>Click to edit Master text styles</a:t>
            </a:r>
          </a:p>
          <a:p>
            <a:pPr lvl="1"/>
            <a:r>
              <a:rPr lang="sr-Latn-RS" noProof="0" dirty="0" smtClean="0"/>
              <a:t>Second level</a:t>
            </a:r>
          </a:p>
          <a:p>
            <a:pPr lvl="2"/>
            <a:r>
              <a:rPr lang="sr-Latn-RS" noProof="0" dirty="0" smtClean="0"/>
              <a:t>Third level</a:t>
            </a:r>
          </a:p>
          <a:p>
            <a:pPr lvl="3"/>
            <a:r>
              <a:rPr lang="sr-Latn-RS" noProof="0" dirty="0" smtClean="0"/>
              <a:t>Fourth level</a:t>
            </a:r>
          </a:p>
          <a:p>
            <a:pPr lvl="4"/>
            <a:r>
              <a:rPr lang="sr-Latn-RS" noProof="0" dirty="0" smtClean="0"/>
              <a:t>Fifth level</a:t>
            </a:r>
            <a:endParaRPr lang="sr-Latn-R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11/3/2016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11/3/2016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11/3/2016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11/3/2016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11/3/2016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11/3/2016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fld id="{FA8188FF-CD1A-4E43-B25A-310A729BB94B}" type="datetimeFigureOut">
              <a:rPr lang="en-US" smtClean="0"/>
              <a:pPr/>
              <a:t>11/3/2016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fld id="{C3F74673-2B84-45A9-81EA-84C9E708577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hyperlink" Target="http://www.mif.vu.lt/atpazinimas/dip/FIP/fip-Convolut-2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Soft computing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dirty="0" smtClean="0"/>
              <a:t>dr Đorđe Obradović</a:t>
            </a:r>
          </a:p>
          <a:p>
            <a:r>
              <a:rPr lang="sr-Latn-RS" dirty="0" smtClean="0"/>
              <a:t>dr Vuk Malbaša</a:t>
            </a:r>
            <a:endParaRPr lang="en-US" dirty="0" smtClean="0"/>
          </a:p>
          <a:p>
            <a:r>
              <a:rPr lang="en-US" dirty="0" smtClean="0"/>
              <a:t>#7</a:t>
            </a:r>
            <a:endParaRPr lang="sr-Latn-R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66700" y="609600"/>
            <a:ext cx="8610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sr-Latn-RS" sz="2000" dirty="0" smtClean="0">
                <a:solidFill>
                  <a:schemeClr val="tx1">
                    <a:tint val="75000"/>
                  </a:schemeClr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Katedra za informatiku, Fakultet tehničkih nauka Novi Sad</a:t>
            </a:r>
            <a:endParaRPr kumimoji="0" lang="sr-Latn-R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Prepoznavanje konvolucijom u prostornom domenu</a:t>
            </a:r>
            <a:endParaRPr lang="sr-Latn-R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b="6977"/>
          <a:stretch>
            <a:fillRect/>
          </a:stretch>
        </p:blipFill>
        <p:spPr bwMode="auto">
          <a:xfrm>
            <a:off x="114300" y="1064850"/>
            <a:ext cx="2717243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b="6977"/>
          <a:stretch>
            <a:fillRect/>
          </a:stretch>
        </p:blipFill>
        <p:spPr bwMode="auto">
          <a:xfrm>
            <a:off x="3080180" y="1064850"/>
            <a:ext cx="2717243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 b="6977"/>
          <a:stretch>
            <a:fillRect/>
          </a:stretch>
        </p:blipFill>
        <p:spPr bwMode="auto">
          <a:xfrm>
            <a:off x="5744144" y="1064850"/>
            <a:ext cx="3285556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Prepoznavanje oblika: prepoznavanje šablona</a:t>
            </a:r>
            <a:endParaRPr lang="sr-Latn-R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752600"/>
            <a:ext cx="6400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5238" y="3516820"/>
            <a:ext cx="56197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43788" y="4230147"/>
            <a:ext cx="904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24650" y="5181600"/>
            <a:ext cx="234315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431194" y="238758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Šabloni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38595" y="175260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Slika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cxnSp>
        <p:nvCxnSpPr>
          <p:cNvPr id="12" name="Straight Arrow Connector 11"/>
          <p:cNvCxnSpPr>
            <a:stCxn id="9" idx="1"/>
          </p:cNvCxnSpPr>
          <p:nvPr/>
        </p:nvCxnSpPr>
        <p:spPr>
          <a:xfrm flipH="1">
            <a:off x="6477000" y="1937266"/>
            <a:ext cx="1061595" cy="4393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620000" y="2743200"/>
            <a:ext cx="23370" cy="69742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72400" y="3022568"/>
            <a:ext cx="2571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Prepoznavanje oblika: prepoznavanje šablona</a:t>
            </a:r>
            <a:endParaRPr lang="sr-Latn-R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460880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7"/>
          <p:cNvGrpSpPr/>
          <p:nvPr/>
        </p:nvGrpSpPr>
        <p:grpSpPr>
          <a:xfrm>
            <a:off x="6553200" y="1819275"/>
            <a:ext cx="1819275" cy="2371725"/>
            <a:chOff x="6553200" y="2962275"/>
            <a:chExt cx="1819275" cy="2371725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77050" y="2962275"/>
              <a:ext cx="1171575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00912" y="3613150"/>
              <a:ext cx="323850" cy="447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119937" y="4225925"/>
              <a:ext cx="685800" cy="476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553200" y="4867275"/>
              <a:ext cx="1819275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9" name="TextBox 8"/>
          <p:cNvSpPr txBox="1"/>
          <p:nvPr/>
        </p:nvSpPr>
        <p:spPr>
          <a:xfrm>
            <a:off x="5867400" y="4953000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Tekst sa leve strane možemo čitati zato što karakteri dovoljno podsećaju na originale da same reči imaju sličan oblik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4000" dirty="0" smtClean="0"/>
              <a:t>Prepoznavanje oblika: prepoznavanje šablona</a:t>
            </a:r>
            <a:endParaRPr lang="sr-Latn-R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106675" y="2362200"/>
            <a:ext cx="904125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sr-Latn-C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Neophodno tačno prepoznavanje šablona sa slike.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sr-Latn-C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Sa kojom tačnošću prepoznajemo šablonе?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sr-Latn-C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Koliko tačnih primera greškom propustimo?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sr-Latn-C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Koliko lažnih primera greškom detektujemo?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sr-Latn-C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Problemi u slučaju varijacije u veličini ili rotaciji.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sr-Latn-C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Rešenje treba da izrazi naše razumevanje problema, to znači</a:t>
            </a:r>
            <a:br>
              <a:rPr lang="sr-Latn-C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C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prepoznavanje oblika ne zavisno od veličine ili rotacije.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sr-Latn-C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Relativno brz pristup za prepoznavanje.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sr-Latn-C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Praktičnost pristupa direktno zavisi od memorijske, </a:t>
            </a:r>
            <a:br>
              <a:rPr lang="sr-Latn-C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C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vremenske i platformske zahtevnosti implementacije rešenja</a:t>
            </a:r>
            <a:endParaRPr lang="sr-Latn-CS" sz="2400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12000"/>
          <a:stretch>
            <a:fillRect/>
          </a:stretch>
        </p:blipFill>
        <p:spPr bwMode="auto">
          <a:xfrm>
            <a:off x="437386" y="1739900"/>
            <a:ext cx="826922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Prepoznavanje oblika:</a:t>
            </a:r>
            <a:br>
              <a:rPr lang="sr-Latn-RS" dirty="0" smtClean="0"/>
            </a:br>
            <a:r>
              <a:rPr lang="sr-Latn-RS" dirty="0" smtClean="0"/>
              <a:t>Odabir osobina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8700" y="2120900"/>
            <a:ext cx="3200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Jabuke i pomorandže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600" y="6531159"/>
            <a:ext cx="32004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sr-Latn-RS" sz="1400" dirty="0" smtClean="0"/>
              <a:t>Okruglost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684311" y="4418112"/>
            <a:ext cx="32004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sr-Latn-RS" sz="1400" dirty="0" smtClean="0"/>
              <a:t>Težina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smtClean="0"/>
              <a:t>Prepoznavanje oblika:</a:t>
            </a:r>
            <a:br>
              <a:rPr lang="sr-Latn-RS" smtClean="0"/>
            </a:br>
            <a:r>
              <a:rPr lang="sr-Latn-RS" smtClean="0"/>
              <a:t>Odabir </a:t>
            </a:r>
            <a:r>
              <a:rPr lang="sr-Latn-RS" smtClean="0"/>
              <a:t>osobina</a:t>
            </a:r>
            <a:endParaRPr lang="sr-Latn-R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t="14898" b="-6428"/>
          <a:stretch>
            <a:fillRect/>
          </a:stretch>
        </p:blipFill>
        <p:spPr bwMode="auto">
          <a:xfrm>
            <a:off x="757809" y="2438400"/>
            <a:ext cx="7628382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98700" y="2113518"/>
            <a:ext cx="3200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Jabuke i </a:t>
            </a:r>
            <a:r>
              <a:rPr lang="sr-Latn-RS" dirty="0" smtClean="0"/>
              <a:t>pomorandže</a:t>
            </a:r>
            <a:endParaRPr lang="sr-Latn-RS" dirty="0"/>
          </a:p>
        </p:txBody>
      </p:sp>
      <p:sp>
        <p:nvSpPr>
          <p:cNvPr id="6" name="TextBox 5"/>
          <p:cNvSpPr txBox="1"/>
          <p:nvPr/>
        </p:nvSpPr>
        <p:spPr>
          <a:xfrm>
            <a:off x="2438400" y="6521195"/>
            <a:ext cx="32004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sr-Latn-RS" sz="1400" smtClean="0"/>
              <a:t>Boja</a:t>
            </a:r>
            <a:endParaRPr lang="sr-Latn-RS" sz="140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047161" y="4418112"/>
            <a:ext cx="32004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sr-Latn-RS" sz="1400" smtClean="0"/>
              <a:t>Težina</a:t>
            </a:r>
            <a:endParaRPr lang="sr-Latn-RS"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Prepoznavanje oblika: prepoznavanje pomoću prototipova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514600"/>
            <a:ext cx="75568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Prototip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je idealizovan ili apstraktovan oblik.</a:t>
            </a:r>
            <a:b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Na primer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: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kako bi trebalo slovo “A” da izgleda.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Umesto da memorišemo sve pojave nekog oblika  koristimo  prototipove.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Jedan prototip može da opiše veliki broj konkretnih pojava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114800"/>
            <a:ext cx="53911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640926" y="4191000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Pojave ili instance slova A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00800" y="426720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Prototip slova A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7225" y="4724400"/>
            <a:ext cx="6381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Prepoznavanje oblika: prepoznavanje pomoću prototipova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1676400"/>
            <a:ext cx="72298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Stepen apstrakcije – u kojoj meri zanemarivanjem određenih osobina 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dovodimo u vezu oblik i prototip.</a:t>
            </a:r>
            <a:endParaRPr lang="en-U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Koliko je teško povezati oblik i prototip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?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12" name="Picture 4" descr="http://t0.gstatic.com/images?q=tbn:ANd9GcTvlnCXbbPqjYE1HUg-WA4dvLGW_s3rkhv-xA6aQ2HXMwAcBN3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2590800"/>
            <a:ext cx="1551071" cy="1600200"/>
          </a:xfrm>
          <a:prstGeom prst="rect">
            <a:avLst/>
          </a:prstGeom>
          <a:noFill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5000625"/>
            <a:ext cx="2931889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http://t2.gstatic.com/images?q=tbn:ANd9GcQcKHgOyl_leIrsEZzeRf4r8_W1ykFRaH67MgiXazO35ACHkSlSp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7500" y="3733800"/>
            <a:ext cx="2476500" cy="1847851"/>
          </a:xfrm>
          <a:prstGeom prst="rect">
            <a:avLst/>
          </a:prstGeom>
          <a:noFill/>
        </p:spPr>
      </p:pic>
      <p:pic>
        <p:nvPicPr>
          <p:cNvPr id="15" name="Picture 6" descr="http://t0.gstatic.com/images?q=tbn:ANd9GcTkwAi6NyBeGZXAr9TOXAz_7FScefIKwxDj7D2ZBX5bFxbPcKsCoQ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3124200"/>
            <a:ext cx="4272963" cy="289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smtClean="0"/>
              <a:t>Prepoznavanje oblika: prepoznavanje pomoću prototipova</a:t>
            </a:r>
            <a:endParaRPr lang="sr-Latn-RS"/>
          </a:p>
        </p:txBody>
      </p:sp>
      <p:sp>
        <p:nvSpPr>
          <p:cNvPr id="5" name="TextBox 4"/>
          <p:cNvSpPr txBox="1"/>
          <p:nvPr/>
        </p:nvSpPr>
        <p:spPr>
          <a:xfrm>
            <a:off x="304800" y="1828800"/>
            <a:ext cx="623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Izdvojiti skup primitivnih osobina koje karakterišu oblik. 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228600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Osobine:</a:t>
            </a: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2667000"/>
            <a:ext cx="449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>
                <a:solidFill>
                  <a:srgbClr val="FF0000"/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Veličina</a:t>
            </a:r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– različiti načini za reprezentaciju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3630096"/>
            <a:ext cx="30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>
                <a:solidFill>
                  <a:srgbClr val="FF0000"/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Konveksnost</a:t>
            </a:r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- Da/Ne ili Fazi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4597400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>
                <a:solidFill>
                  <a:srgbClr val="FF0000"/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Linije</a:t>
            </a:r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– skup linija kojima se može aproksimirati oblik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72000" y="3200400"/>
            <a:ext cx="1222382" cy="1228725"/>
            <a:chOff x="4572000" y="3657600"/>
            <a:chExt cx="1222382" cy="1228725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72000" y="3657600"/>
              <a:ext cx="647700" cy="514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0" y="4343400"/>
              <a:ext cx="609600" cy="542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TextBox 11"/>
            <p:cNvSpPr txBox="1"/>
            <p:nvPr/>
          </p:nvSpPr>
          <p:spPr>
            <a:xfrm>
              <a:off x="5257800" y="373380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Dа</a:t>
              </a:r>
              <a:endParaRPr lang="sr-Latn-RS">
                <a:latin typeface="CMU Serif" pitchFamily="2" charset="0"/>
                <a:ea typeface="CMU Serif" pitchFamily="2" charset="0"/>
                <a:cs typeface="CMU Serif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34000" y="4355068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Nе</a:t>
              </a:r>
              <a:endParaRPr lang="sr-Latn-RS">
                <a:latin typeface="CMU Serif" pitchFamily="2" charset="0"/>
                <a:ea typeface="CMU Serif" pitchFamily="2" charset="0"/>
                <a:cs typeface="CMU Serif" pitchFamily="2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3400" y="5410200"/>
            <a:ext cx="6810451" cy="781050"/>
            <a:chOff x="533400" y="5562600"/>
            <a:chExt cx="6810451" cy="781050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3400" y="5562600"/>
              <a:ext cx="704850" cy="781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TextBox 14"/>
            <p:cNvSpPr txBox="1"/>
            <p:nvPr/>
          </p:nvSpPr>
          <p:spPr>
            <a:xfrm>
              <a:off x="1295400" y="5791200"/>
              <a:ext cx="6048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Tri linije: dve paralelne vertikalne + jedna horizontalna</a:t>
              </a:r>
              <a:endParaRPr lang="sr-Latn-RS">
                <a:latin typeface="CMU Serif" pitchFamily="2" charset="0"/>
                <a:ea typeface="CMU Serif" pitchFamily="2" charset="0"/>
                <a:cs typeface="CMU Serif" pitchFamily="2" charset="0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BA" smtClean="0"/>
              <a:t>Prepoznavanje oblika: prepoznavanje pomoću prototipova</a:t>
            </a:r>
            <a:endParaRPr lang="sr-Latn-BA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4279" y="4419600"/>
            <a:ext cx="196124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453999" y="1828800"/>
            <a:ext cx="623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Izdvojiti skup primitivnih osobina koje karakterišu oblik. </a:t>
            </a:r>
            <a:endParaRPr lang="sr-Latn-BA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000" y="2667000"/>
            <a:ext cx="16866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Osobine:</a:t>
            </a:r>
          </a:p>
          <a:p>
            <a:endParaRPr lang="sr-Latn-BA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Početak, kraj</a:t>
            </a:r>
          </a:p>
          <a:p>
            <a:pPr>
              <a:buFont typeface="Arial" pitchFamily="34" charset="0"/>
              <a:buChar char="•"/>
            </a:pPr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Delta</a:t>
            </a:r>
          </a:p>
          <a:p>
            <a:pPr>
              <a:buFont typeface="Arial" pitchFamily="34" charset="0"/>
              <a:buChar char="•"/>
            </a:pPr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Oštar ugao </a:t>
            </a:r>
          </a:p>
          <a:p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</a:t>
            </a:r>
            <a:endParaRPr lang="sr-Latn-BA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2438400"/>
            <a:ext cx="2362200" cy="2103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5715000" y="2590800"/>
            <a:ext cx="2287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Oštar ugao 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</a:t>
            </a:r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: 1</a:t>
            </a:r>
          </a:p>
          <a:p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Delta          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</a:t>
            </a:r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: 2</a:t>
            </a:r>
          </a:p>
          <a:p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Početak, kraj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</a:t>
            </a:r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: 2</a:t>
            </a:r>
          </a:p>
          <a:p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</a:t>
            </a:r>
            <a:endParaRPr lang="sr-Latn-BA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rot="10800000" flipV="1">
            <a:off x="5105400" y="3048000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0800000" flipV="1">
            <a:off x="5105400" y="2819400"/>
            <a:ext cx="6858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0800000" flipV="1">
            <a:off x="5181600" y="3352800"/>
            <a:ext cx="6858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15000" y="4648200"/>
            <a:ext cx="2287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Oštar ugao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</a:t>
            </a:r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: 0</a:t>
            </a:r>
          </a:p>
          <a:p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Delta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	</a:t>
            </a:r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: 1</a:t>
            </a:r>
          </a:p>
          <a:p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Početak, kraj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</a:t>
            </a:r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: 3</a:t>
            </a:r>
          </a:p>
          <a:p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</a:t>
            </a:r>
            <a:endParaRPr lang="sr-Latn-BA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Prepoznavanje oblika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457200">
              <a:buNone/>
            </a:pPr>
            <a:r>
              <a:rPr lang="sr-Latn-RS" b="1" dirty="0" smtClean="0"/>
              <a:t>Prepoznavanje šablona</a:t>
            </a:r>
          </a:p>
          <a:p>
            <a:pPr marL="514350" indent="-457200"/>
            <a:r>
              <a:rPr lang="sr-Latn-RS" dirty="0" smtClean="0"/>
              <a:t>U osnovi ovo je problem klasifikacije </a:t>
            </a:r>
            <a:br>
              <a:rPr lang="sr-Latn-RS" dirty="0" smtClean="0"/>
            </a:br>
            <a:r>
              <a:rPr lang="sr-Latn-RS" dirty="0" smtClean="0"/>
              <a:t>               </a:t>
            </a:r>
            <a:r>
              <a:rPr lang="sr-Latn-RS" i="1" dirty="0" smtClean="0"/>
              <a:t>f</a:t>
            </a:r>
            <a:r>
              <a:rPr lang="sr-Latn-RS" dirty="0" smtClean="0"/>
              <a:t>(</a:t>
            </a:r>
            <a:r>
              <a:rPr lang="sr-Latn-RS" i="1" dirty="0" smtClean="0"/>
              <a:t>x</a:t>
            </a:r>
            <a:r>
              <a:rPr lang="sr-Latn-RS" i="1" baseline="-25000" dirty="0" smtClean="0"/>
              <a:t>i</a:t>
            </a:r>
            <a:r>
              <a:rPr lang="sr-Latn-RS" dirty="0" smtClean="0"/>
              <a:t>)=</a:t>
            </a:r>
            <a:r>
              <a:rPr lang="sr-Latn-RS" i="1" dirty="0" smtClean="0"/>
              <a:t>ŷ</a:t>
            </a:r>
            <a:r>
              <a:rPr lang="sr-Latn-RS" i="1" baseline="-25000" dirty="0" smtClean="0"/>
              <a:t>i</a:t>
            </a:r>
            <a:r>
              <a:rPr lang="sr-Latn-RS" dirty="0" smtClean="0"/>
              <a:t>=</a:t>
            </a:r>
            <a:r>
              <a:rPr lang="sr-Latn-RS" i="1" dirty="0" smtClean="0"/>
              <a:t>y</a:t>
            </a:r>
            <a:r>
              <a:rPr lang="sr-Latn-RS" i="1" baseline="-25000" dirty="0" smtClean="0"/>
              <a:t>i</a:t>
            </a:r>
            <a:r>
              <a:rPr lang="sr-Latn-RS" dirty="0" smtClean="0"/>
              <a:t>+</a:t>
            </a:r>
            <a:r>
              <a:rPr lang="sr-Latn-RS" i="1" dirty="0" smtClean="0"/>
              <a:t>ε</a:t>
            </a:r>
            <a:r>
              <a:rPr lang="sr-Latn-RS" i="1" baseline="-25000" dirty="0" smtClean="0"/>
              <a:t>i</a:t>
            </a:r>
            <a:r>
              <a:rPr lang="sr-Latn-RS" dirty="0" smtClean="0"/>
              <a:t>, </a:t>
            </a:r>
            <a:r>
              <a:rPr lang="sr-Latn-RS" i="1" dirty="0" smtClean="0"/>
              <a:t>y</a:t>
            </a:r>
            <a:r>
              <a:rPr lang="sr-Latn-RS" i="1" baseline="-25000" dirty="0" smtClean="0"/>
              <a:t>i</a:t>
            </a:r>
            <a:r>
              <a:rPr lang="sr-Latn-RS" dirty="0" smtClean="0"/>
              <a:t> ϵ {1,-1}</a:t>
            </a:r>
          </a:p>
          <a:p>
            <a:pPr marL="914400" lvl="1" indent="-457200"/>
            <a:r>
              <a:rPr lang="sr-Latn-RS" dirty="0" smtClean="0"/>
              <a:t>Potrebno je za svaki primer </a:t>
            </a:r>
            <a:r>
              <a:rPr lang="sr-Latn-RS" i="1" dirty="0" smtClean="0"/>
              <a:t>x</a:t>
            </a:r>
            <a:r>
              <a:rPr lang="sr-Latn-RS" i="1" baseline="-25000" dirty="0" smtClean="0"/>
              <a:t>i</a:t>
            </a:r>
            <a:r>
              <a:rPr lang="sr-Latn-RS" i="1" dirty="0" smtClean="0"/>
              <a:t> </a:t>
            </a:r>
            <a:r>
              <a:rPr lang="sr-Latn-RS" dirty="0" smtClean="0"/>
              <a:t>odlučiti, napraviti predikciju, da li pripada klasi </a:t>
            </a:r>
            <a:r>
              <a:rPr lang="sr-Latn-RS" i="1" dirty="0" smtClean="0"/>
              <a:t>ŷ</a:t>
            </a:r>
            <a:r>
              <a:rPr lang="sr-Latn-RS" i="1" baseline="-25000" dirty="0" smtClean="0"/>
              <a:t>i </a:t>
            </a:r>
            <a:r>
              <a:rPr lang="sr-Latn-RS" dirty="0" smtClean="0"/>
              <a:t>= 1 ili ne </a:t>
            </a:r>
            <a:r>
              <a:rPr lang="sr-Latn-RS" i="1" dirty="0" smtClean="0"/>
              <a:t>ŷ</a:t>
            </a:r>
            <a:r>
              <a:rPr lang="sr-Latn-RS" i="1" baseline="-25000" dirty="0" smtClean="0"/>
              <a:t>i</a:t>
            </a:r>
            <a:r>
              <a:rPr lang="sr-Latn-RS" i="1" dirty="0" smtClean="0"/>
              <a:t> </a:t>
            </a:r>
            <a:r>
              <a:rPr lang="sr-Latn-RS" dirty="0" smtClean="0"/>
              <a:t>= -1.</a:t>
            </a:r>
          </a:p>
          <a:p>
            <a:pPr marL="914400" lvl="1" indent="-457200"/>
            <a:r>
              <a:rPr lang="sr-Latn-RS" dirty="0" smtClean="0"/>
              <a:t>Ovakva predikcija, između dve klase, je se zove binarna.</a:t>
            </a:r>
          </a:p>
          <a:p>
            <a:pPr marL="914400" lvl="1" indent="-457200"/>
            <a:r>
              <a:rPr lang="sr-Latn-RS" dirty="0" smtClean="0"/>
              <a:t>Moguće je proširiti problem na simultano prepoznavanje nekoliko klasa.</a:t>
            </a:r>
          </a:p>
          <a:p>
            <a:pPr marL="1314450" lvl="2" indent="-457200"/>
            <a:r>
              <a:rPr lang="sr-Latn-RS" dirty="0" smtClean="0"/>
              <a:t>Obično se koristi više binarnih predikcija da bi se dobila predikcija za više klasa</a:t>
            </a:r>
          </a:p>
          <a:p>
            <a:pPr marL="914400" lvl="1" indent="-457200"/>
            <a:r>
              <a:rPr lang="sr-Latn-RS" dirty="0" smtClean="0"/>
              <a:t>Kada uz predikcije ponudimo i procenu određenosti predikcije dajemo kompletniju informaciju.</a:t>
            </a:r>
          </a:p>
          <a:p>
            <a:pPr marL="1314450" lvl="2" indent="-457200"/>
            <a:r>
              <a:rPr lang="sr-Latn-RS" dirty="0" smtClean="0"/>
              <a:t>Prediktor može loše proceniti sopstvenu neodređenost.</a:t>
            </a:r>
          </a:p>
          <a:p>
            <a:pPr marL="914400" lvl="1" indent="-457200"/>
            <a:r>
              <a:rPr lang="sr-Latn-RS" dirty="0" smtClean="0"/>
              <a:t>Greška u predikciji se može računati kao ∑</a:t>
            </a:r>
            <a:r>
              <a:rPr lang="sr-Latn-RS" i="1" baseline="-25000" dirty="0" smtClean="0"/>
              <a:t>i</a:t>
            </a:r>
            <a:r>
              <a:rPr lang="sr-Latn-RS" dirty="0" smtClean="0"/>
              <a:t>(</a:t>
            </a:r>
            <a:r>
              <a:rPr lang="sr-Latn-RS" i="1" dirty="0" smtClean="0"/>
              <a:t>ŷ</a:t>
            </a:r>
            <a:r>
              <a:rPr lang="sr-Latn-RS" i="1" baseline="-25000" dirty="0" smtClean="0"/>
              <a:t>i</a:t>
            </a:r>
            <a:r>
              <a:rPr lang="sr-Latn-RS" i="1" dirty="0" smtClean="0"/>
              <a:t>-y</a:t>
            </a:r>
            <a:r>
              <a:rPr lang="sr-Latn-RS" i="1" baseline="-25000" dirty="0" smtClean="0"/>
              <a:t>i</a:t>
            </a:r>
            <a:r>
              <a:rPr lang="sr-Latn-RS" dirty="0" smtClean="0"/>
              <a:t>)</a:t>
            </a:r>
            <a:r>
              <a:rPr lang="sr-Latn-RS" baseline="30000" dirty="0" smtClean="0"/>
              <a:t>2</a:t>
            </a:r>
            <a:r>
              <a:rPr lang="sr-Latn-RS" i="1" dirty="0" smtClean="0"/>
              <a:t>/n</a:t>
            </a:r>
            <a:endParaRPr lang="sr-Latn-RS" baseline="30000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BA" smtClean="0"/>
              <a:t>Prepoznavanje oblika: prepoznavanje pomoću prototipova</a:t>
            </a:r>
            <a:endParaRPr lang="sr-Latn-BA"/>
          </a:p>
        </p:txBody>
      </p:sp>
      <p:sp>
        <p:nvSpPr>
          <p:cNvPr id="13" name="TextBox 12"/>
          <p:cNvSpPr txBox="1"/>
          <p:nvPr/>
        </p:nvSpPr>
        <p:spPr>
          <a:xfrm>
            <a:off x="1453999" y="1828800"/>
            <a:ext cx="623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Izdvojiti skup primitivnih osobina koje karakterišu oblik. </a:t>
            </a:r>
            <a:endParaRPr lang="sr-Latn-BA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06296" y="2286000"/>
            <a:ext cx="7931409" cy="3613050"/>
            <a:chOff x="228600" y="2286000"/>
            <a:chExt cx="7931409" cy="3613050"/>
          </a:xfrm>
        </p:grpSpPr>
        <p:pic>
          <p:nvPicPr>
            <p:cNvPr id="14" name="Picture 2" descr="http://ridgesandfurrows.homestead.com/files/Arch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8600" y="2286000"/>
              <a:ext cx="1145323" cy="1123951"/>
            </a:xfrm>
            <a:prstGeom prst="rect">
              <a:avLst/>
            </a:prstGeom>
            <a:noFill/>
          </p:spPr>
        </p:pic>
        <p:pic>
          <p:nvPicPr>
            <p:cNvPr id="15" name="Picture 4" descr="http://ridgesandfurrows.homestead.com/files/T_arch1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600" y="3505200"/>
              <a:ext cx="1143000" cy="1111619"/>
            </a:xfrm>
            <a:prstGeom prst="rect">
              <a:avLst/>
            </a:prstGeom>
            <a:noFill/>
          </p:spPr>
        </p:pic>
        <p:pic>
          <p:nvPicPr>
            <p:cNvPr id="17" name="Picture 6" descr="http://ridgesandfurrows.homestead.com/files/loop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" y="4648200"/>
              <a:ext cx="1164365" cy="1143000"/>
            </a:xfrm>
            <a:prstGeom prst="rect">
              <a:avLst/>
            </a:prstGeom>
            <a:noFill/>
          </p:spPr>
        </p:pic>
        <p:pic>
          <p:nvPicPr>
            <p:cNvPr id="19" name="Picture 8" descr="http://ridgesandfurrows.homestead.com/files/whorl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24000" y="4648200"/>
              <a:ext cx="1416762" cy="1219200"/>
            </a:xfrm>
            <a:prstGeom prst="rect">
              <a:avLst/>
            </a:prstGeom>
            <a:noFill/>
          </p:spPr>
        </p:pic>
        <p:pic>
          <p:nvPicPr>
            <p:cNvPr id="27" name="Picture 10" descr="http://ridgesandfurrows.homestead.com/files/dbl_loop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48000" y="4648200"/>
              <a:ext cx="1295400" cy="1250850"/>
            </a:xfrm>
            <a:prstGeom prst="rect">
              <a:avLst/>
            </a:prstGeom>
            <a:noFill/>
          </p:spPr>
        </p:pic>
        <p:pic>
          <p:nvPicPr>
            <p:cNvPr id="28" name="Picture 12" descr="http://ridgesandfurrows.homestead.com/files/cen_loop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95800" y="2286000"/>
              <a:ext cx="3664209" cy="3590926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BA" smtClean="0"/>
              <a:t>Prepoznavanje oblika: prepoznavanje pomoću prototipova</a:t>
            </a:r>
            <a:endParaRPr lang="sr-Latn-BA"/>
          </a:p>
        </p:txBody>
      </p:sp>
      <p:sp>
        <p:nvSpPr>
          <p:cNvPr id="11" name="TextBox 10"/>
          <p:cNvSpPr txBox="1"/>
          <p:nvPr/>
        </p:nvSpPr>
        <p:spPr>
          <a:xfrm>
            <a:off x="838200" y="1828800"/>
            <a:ext cx="55338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Definisati primitivne akcije i njihove nivoe važnosti. </a:t>
            </a:r>
          </a:p>
          <a:p>
            <a:r>
              <a:rPr lang="sr-Latn-BA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Rotacija</a:t>
            </a:r>
          </a:p>
          <a:p>
            <a:r>
              <a:rPr lang="sr-Latn-BA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Translacija</a:t>
            </a:r>
          </a:p>
          <a:p>
            <a:r>
              <a:rPr lang="sr-Latn-BA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Skaliranje</a:t>
            </a:r>
          </a:p>
          <a:p>
            <a:r>
              <a:rPr lang="sr-Latn-BA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Devijacija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200" y="3657600"/>
            <a:ext cx="7964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Prepoznavanje bazirano na algoritmima koji sličnost između oblika </a:t>
            </a:r>
          </a:p>
          <a:p>
            <a:r>
              <a:rPr lang="sr-Latn-BA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određuju na osnovu ukupne “cene” transformacije polaznog oblika i </a:t>
            </a:r>
          </a:p>
          <a:p>
            <a:r>
              <a:rPr lang="sr-Latn-BA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oblika sa kojim se poredi.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BA" dirty="0" smtClean="0"/>
              <a:t>Prepoznavanje oblika: prepoznavanje pomoću prototipova</a:t>
            </a:r>
            <a:endParaRPr lang="sr-Latn-BA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828800"/>
            <a:ext cx="7101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Senzorske informacije i baza znanja organizuje se u različite modele 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memorije.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3733800"/>
            <a:ext cx="84721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Tulvingov pristup: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Epizodna memorija 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– činjenice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Semantička memorija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– organizacija semantike u strukturnoj formi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	Proceduralna memorija 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– pomaže prilikom odlučivanja o redosledu i 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	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	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primeni akcija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2667000"/>
            <a:ext cx="6604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Jedan primer senzorske memorije: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Kratkotrajna memorija (Short Term Memory STM)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Dugotrajna memorija (Long Term Memory LTM)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BA" dirty="0" smtClean="0"/>
              <a:t>Prepoznavanje oblika: prepoznavanje pomoću prototipova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2568476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Model memorije Atkinson-Shiffrin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3406676"/>
            <a:ext cx="81323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Senzorske informacije (signali) – vizualne, audio, i ostale senzorske informacije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senzorski registri</a:t>
            </a:r>
            <a:endParaRPr lang="en-U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O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ve informacije se kopiraju u </a:t>
            </a:r>
            <a:r>
              <a:rPr lang="sr-Latn-RS" dirty="0" smtClean="0">
                <a:solidFill>
                  <a:srgbClr val="FF0000"/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STM (kratkotrajnu memoriju)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i čuvaju se 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 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relativno kratko vreme.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Informacije koje se duže vreme zadrže (ponovljene informacije) u senzorskoj </a:t>
            </a:r>
          </a:p>
          <a:p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memoriji kopiraju se u </a:t>
            </a:r>
            <a:r>
              <a:rPr lang="sr-Latn-RS" dirty="0" smtClean="0">
                <a:solidFill>
                  <a:srgbClr val="FF0000"/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LTM (dugotrajnu memoriju)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tabLst>
                <a:tab pos="3086100" algn="l"/>
              </a:tabLst>
            </a:pPr>
            <a:r>
              <a:rPr lang="sr-Latn-RS" dirty="0" smtClean="0"/>
              <a:t>Kognitivni modeli memorije</a:t>
            </a:r>
            <a:r>
              <a:rPr lang="sr-Latn-BA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sr-Latn-RS" dirty="0" smtClean="0"/>
              <a:t>Model memorije Atkinson-Shiffrin</a:t>
            </a:r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828800"/>
            <a:ext cx="8534400" cy="4813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Kognitivni modeli memorije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2590800"/>
            <a:ext cx="76129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PDP model</a:t>
            </a:r>
            <a:endParaRPr lang="en-US" sz="24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en-US" sz="24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Parallel Distributed Processing model</a:t>
            </a:r>
            <a:endParaRPr lang="en-US" sz="24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en-US" sz="24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Model koji se koristi kod Veštačkih neuronskih mreža.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smtClean="0"/>
              <a:t>Kognitivni modeli memorije: Tulvingov model memorije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905000"/>
            <a:ext cx="38411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Kako ljudi pamte scenu? </a:t>
            </a:r>
          </a:p>
          <a:p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- Kao sliku u mozgu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3048000"/>
            <a:ext cx="7701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Mentalnu reprezentaciju scene ili događaja nazivaćemo </a:t>
            </a:r>
          </a:p>
          <a:p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 	- Mentalna slika ili mentalni oblik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4191000"/>
            <a:ext cx="86966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Reprezentacija :</a:t>
            </a:r>
          </a:p>
          <a:p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- Analogno – prototipski</a:t>
            </a:r>
          </a:p>
          <a:p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- Simbolički – korišćenjem simboličkih logika (opis slike)</a:t>
            </a:r>
          </a:p>
          <a:p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- Kombinacija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mtClean="0"/>
              <a:t> Mentalne slike/oblici</a:t>
            </a:r>
            <a:endParaRPr lang="sr-Latn-RS"/>
          </a:p>
        </p:txBody>
      </p:sp>
      <p:sp>
        <p:nvSpPr>
          <p:cNvPr id="7" name="TextBox 6"/>
          <p:cNvSpPr txBox="1"/>
          <p:nvPr/>
        </p:nvSpPr>
        <p:spPr>
          <a:xfrm>
            <a:off x="3917815" y="1905000"/>
            <a:ext cx="1308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Rotacija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750123" y="3234079"/>
            <a:ext cx="3643755" cy="1935853"/>
            <a:chOff x="2552141" y="3234079"/>
            <a:chExt cx="3643755" cy="1935853"/>
          </a:xfrm>
        </p:grpSpPr>
        <p:sp>
          <p:nvSpPr>
            <p:cNvPr id="9" name="TextBox 8"/>
            <p:cNvSpPr txBox="1"/>
            <p:nvPr/>
          </p:nvSpPr>
          <p:spPr>
            <a:xfrm>
              <a:off x="2552141" y="3234079"/>
              <a:ext cx="95410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sz="8000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A</a:t>
              </a:r>
              <a:endPara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3179236">
              <a:off x="5057123" y="3310279"/>
              <a:ext cx="95410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sz="8000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A</a:t>
              </a:r>
              <a:endPara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35070" y="4800600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a)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31236" y="4800600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b)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5216" y="2362200"/>
            <a:ext cx="8353569" cy="3493532"/>
            <a:chOff x="685800" y="2362200"/>
            <a:chExt cx="8353569" cy="3493532"/>
          </a:xfrm>
        </p:grpSpPr>
        <p:sp>
          <p:nvSpPr>
            <p:cNvPr id="8" name="TextBox 7"/>
            <p:cNvSpPr txBox="1"/>
            <p:nvPr/>
          </p:nvSpPr>
          <p:spPr>
            <a:xfrm>
              <a:off x="1679662" y="2362200"/>
              <a:ext cx="63658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Uočeno je da čovek može da prepozna oblike koji su rotirani </a:t>
              </a:r>
            </a:p>
            <a:p>
              <a:r>
                <a:rPr lang="sr-Latn-RS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u odnosu na oblik koji se nalazi u memoriji.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" y="5486400"/>
              <a:ext cx="8353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Slika a) se brže prepozna   </a:t>
              </a:r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  <a:sym typeface="Wingdings" pitchFamily="2" charset="2"/>
                </a:rPr>
                <a:t>  čovek čuva mentalnu sliku ‘približniju’ obliku a)</a:t>
              </a:r>
              <a:endPara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Klasifikacija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8153400" cy="5420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495800" y="3962400"/>
            <a:ext cx="2667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Šta kompjuter vidi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6200" y="5181600"/>
            <a:ext cx="2667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Klasifikacija slike</a:t>
            </a:r>
            <a:r>
              <a:rPr lang="en-US" dirty="0" smtClean="0"/>
              <a:t>: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Stabla odluka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Pokušavamo da naučimo funkciju </a:t>
            </a:r>
            <a:r>
              <a:rPr lang="sr-Latn-RS" i="1" dirty="0" smtClean="0"/>
              <a:t>f </a:t>
            </a:r>
            <a:r>
              <a:rPr lang="sr-Latn-RS" dirty="0" smtClean="0"/>
              <a:t>* iz nekog skupa funkcija </a:t>
            </a:r>
            <a:r>
              <a:rPr lang="en-US" i="1" dirty="0" smtClean="0"/>
              <a:t>F</a:t>
            </a:r>
            <a:r>
              <a:rPr lang="sr-Latn-RS" dirty="0" smtClean="0"/>
              <a:t> tako da </a:t>
            </a:r>
            <a:r>
              <a:rPr lang="sr-Latn-RS" i="1" dirty="0" smtClean="0"/>
              <a:t>f</a:t>
            </a:r>
            <a:r>
              <a:rPr lang="sr-Latn-RS" dirty="0" smtClean="0"/>
              <a:t> * preslikava X, merenja, u Y, klase.</a:t>
            </a:r>
          </a:p>
          <a:p>
            <a:r>
              <a:rPr lang="sr-Latn-RS" dirty="0" smtClean="0"/>
              <a:t>Moramo definisati funkciju greške da bi mogli da nađemo funkciju </a:t>
            </a:r>
            <a:r>
              <a:rPr lang="sr-Latn-RS" i="1" dirty="0" smtClean="0"/>
              <a:t>f </a:t>
            </a:r>
            <a:r>
              <a:rPr lang="sr-Latn-RS" dirty="0" smtClean="0"/>
              <a:t>* koja minimizuje tu grešku.</a:t>
            </a:r>
            <a:endParaRPr lang="en-US" dirty="0" smtClean="0"/>
          </a:p>
          <a:p>
            <a:pPr lvl="1"/>
            <a:r>
              <a:rPr lang="sr-Latn-RS" dirty="0" smtClean="0"/>
              <a:t>Negativna log verovatnoća </a:t>
            </a:r>
            <a:r>
              <a:rPr lang="en-US" dirty="0" smtClean="0"/>
              <a:t>- </a:t>
            </a:r>
            <a:r>
              <a:rPr lang="sr-Latn-RS" dirty="0" smtClean="0"/>
              <a:t>loss, </a:t>
            </a:r>
            <a:endParaRPr lang="en-US" dirty="0" smtClean="0"/>
          </a:p>
          <a:p>
            <a:pPr lvl="1"/>
            <a:r>
              <a:rPr lang="sr-Latn-RS" dirty="0" smtClean="0"/>
              <a:t>MSE, </a:t>
            </a:r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, </a:t>
            </a:r>
            <a:r>
              <a:rPr lang="sr-Latn-RS" dirty="0" smtClean="0"/>
              <a:t>0</a:t>
            </a:r>
            <a:r>
              <a:rPr lang="en-US" dirty="0" smtClean="0"/>
              <a:t>-1</a:t>
            </a:r>
          </a:p>
          <a:p>
            <a:pPr lvl="1"/>
            <a:r>
              <a:rPr lang="sr-Latn-RS" dirty="0" smtClean="0"/>
              <a:t>Način treniranja zavisi od funkcije greške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Predikcija više klasa</a:t>
            </a:r>
            <a:endParaRPr lang="sr-Latn-R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731" y="1447800"/>
            <a:ext cx="2254739" cy="1692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469" y="3237464"/>
            <a:ext cx="2207262" cy="1654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8469" y="4974941"/>
            <a:ext cx="2207262" cy="1654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ight Arrow 7"/>
          <p:cNvSpPr/>
          <p:nvPr/>
        </p:nvSpPr>
        <p:spPr>
          <a:xfrm>
            <a:off x="2438400" y="1928040"/>
            <a:ext cx="1371600" cy="731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mtClean="0"/>
              <a:t>Treniranje</a:t>
            </a:r>
            <a:endParaRPr lang="sr-Latn-RS"/>
          </a:p>
        </p:txBody>
      </p:sp>
      <p:sp>
        <p:nvSpPr>
          <p:cNvPr id="9" name="Right Arrow 8"/>
          <p:cNvSpPr/>
          <p:nvPr/>
        </p:nvSpPr>
        <p:spPr>
          <a:xfrm>
            <a:off x="2438400" y="3698754"/>
            <a:ext cx="1371600" cy="731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mtClean="0"/>
              <a:t>Treniranje</a:t>
            </a:r>
            <a:endParaRPr lang="sr-Latn-RS"/>
          </a:p>
        </p:txBody>
      </p:sp>
      <p:sp>
        <p:nvSpPr>
          <p:cNvPr id="10" name="Right Arrow 9"/>
          <p:cNvSpPr/>
          <p:nvPr/>
        </p:nvSpPr>
        <p:spPr>
          <a:xfrm>
            <a:off x="2438400" y="5436231"/>
            <a:ext cx="1371600" cy="731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mtClean="0"/>
              <a:t>Treniranje</a:t>
            </a:r>
            <a:endParaRPr lang="sr-Latn-RS"/>
          </a:p>
        </p:txBody>
      </p:sp>
      <p:sp>
        <p:nvSpPr>
          <p:cNvPr id="13" name="Rectangle 12"/>
          <p:cNvSpPr/>
          <p:nvPr/>
        </p:nvSpPr>
        <p:spPr>
          <a:xfrm>
            <a:off x="3886200" y="5649770"/>
            <a:ext cx="1828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mtClean="0"/>
              <a:t>Binarni prediktor</a:t>
            </a:r>
            <a:endParaRPr lang="sr-Latn-RS"/>
          </a:p>
        </p:txBody>
      </p:sp>
      <p:sp>
        <p:nvSpPr>
          <p:cNvPr id="14" name="Rectangle 13"/>
          <p:cNvSpPr/>
          <p:nvPr/>
        </p:nvSpPr>
        <p:spPr>
          <a:xfrm>
            <a:off x="3886200" y="3912293"/>
            <a:ext cx="1828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mtClean="0"/>
              <a:t>Binarni prediktor</a:t>
            </a:r>
            <a:endParaRPr lang="sr-Latn-RS"/>
          </a:p>
        </p:txBody>
      </p:sp>
      <p:sp>
        <p:nvSpPr>
          <p:cNvPr id="15" name="Rectangle 14"/>
          <p:cNvSpPr/>
          <p:nvPr/>
        </p:nvSpPr>
        <p:spPr>
          <a:xfrm>
            <a:off x="3886200" y="2141579"/>
            <a:ext cx="1828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dirty="0" smtClean="0"/>
              <a:t>Binarni prediktor</a:t>
            </a:r>
            <a:endParaRPr lang="sr-Latn-RS" dirty="0"/>
          </a:p>
        </p:txBody>
      </p:sp>
      <p:sp>
        <p:nvSpPr>
          <p:cNvPr id="16" name="Rectangle 15"/>
          <p:cNvSpPr/>
          <p:nvPr/>
        </p:nvSpPr>
        <p:spPr>
          <a:xfrm>
            <a:off x="7010400" y="5562600"/>
            <a:ext cx="1828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dirty="0" smtClean="0"/>
              <a:t>Multi klasna predikcija</a:t>
            </a:r>
            <a:endParaRPr lang="sr-Latn-R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1295400"/>
            <a:ext cx="2438400" cy="1827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7315200" y="2667000"/>
            <a:ext cx="129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Novi primer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029" idx="1"/>
            <a:endCxn id="15" idx="3"/>
          </p:cNvCxnSpPr>
          <p:nvPr/>
        </p:nvCxnSpPr>
        <p:spPr>
          <a:xfrm flipH="1">
            <a:off x="5715000" y="2209255"/>
            <a:ext cx="990600" cy="847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29" idx="1"/>
          </p:cNvCxnSpPr>
          <p:nvPr/>
        </p:nvCxnSpPr>
        <p:spPr>
          <a:xfrm flipH="1">
            <a:off x="5715000" y="2209255"/>
            <a:ext cx="990600" cy="20579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29" idx="1"/>
          </p:cNvCxnSpPr>
          <p:nvPr/>
        </p:nvCxnSpPr>
        <p:spPr>
          <a:xfrm flipH="1">
            <a:off x="5715000" y="2209255"/>
            <a:ext cx="990600" cy="3810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3"/>
          </p:cNvCxnSpPr>
          <p:nvPr/>
        </p:nvCxnSpPr>
        <p:spPr>
          <a:xfrm>
            <a:off x="5715000" y="2293979"/>
            <a:ext cx="1295400" cy="32686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3"/>
          </p:cNvCxnSpPr>
          <p:nvPr/>
        </p:nvCxnSpPr>
        <p:spPr>
          <a:xfrm>
            <a:off x="5715000" y="4064693"/>
            <a:ext cx="1295400" cy="14979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3" idx="3"/>
          </p:cNvCxnSpPr>
          <p:nvPr/>
        </p:nvCxnSpPr>
        <p:spPr>
          <a:xfrm flipV="1">
            <a:off x="5715000" y="5562600"/>
            <a:ext cx="1295400" cy="239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6200" y="105156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CS" sz="1400" dirty="0" smtClean="0"/>
              <a:t>U ovim podacima je jedna klasa +1 a sve ostale su –1</a:t>
            </a:r>
            <a:endParaRPr lang="sr-Latn-C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962400" y="6172200"/>
            <a:ext cx="2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 dirty="0" smtClean="0"/>
              <a:t>Verovatnoća pripadnosti svakoj klasi</a:t>
            </a:r>
            <a:endParaRPr lang="sr-Latn-RS"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Stabla odluka primer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0000" cy="5029200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 smtClean="0"/>
              <a:t>Situacija je opisana sa tri binarne osobine</a:t>
            </a:r>
          </a:p>
          <a:p>
            <a:pPr lvl="1"/>
            <a:r>
              <a:rPr lang="sr-Latn-RS" dirty="0" smtClean="0"/>
              <a:t>Da li su roditelji u poseti?</a:t>
            </a:r>
          </a:p>
          <a:p>
            <a:pPr lvl="1"/>
            <a:r>
              <a:rPr lang="sr-Latn-RS" dirty="0" smtClean="0"/>
              <a:t>Da li je vreme lepo?</a:t>
            </a:r>
          </a:p>
          <a:p>
            <a:pPr lvl="1"/>
            <a:r>
              <a:rPr lang="sr-Latn-RS" dirty="0" smtClean="0"/>
              <a:t>Da li imamo dovoljno novca?</a:t>
            </a:r>
          </a:p>
          <a:p>
            <a:r>
              <a:rPr lang="sr-Latn-RS" dirty="0" smtClean="0"/>
              <a:t>Svaki čvor stabla predstavlja odluku u odnosu na jednu osobinu.</a:t>
            </a:r>
          </a:p>
          <a:p>
            <a:r>
              <a:rPr lang="sr-Latn-RS" dirty="0" smtClean="0"/>
              <a:t>Model je lak za interpretaciju ako su podaci niske dimenzije i ako ima malu visinu.</a:t>
            </a:r>
          </a:p>
          <a:p>
            <a:pPr lvl="1"/>
            <a:endParaRPr lang="sr-Latn-RS" dirty="0"/>
          </a:p>
        </p:txBody>
      </p:sp>
      <p:grpSp>
        <p:nvGrpSpPr>
          <p:cNvPr id="48" name="Group 47"/>
          <p:cNvGrpSpPr/>
          <p:nvPr/>
        </p:nvGrpSpPr>
        <p:grpSpPr>
          <a:xfrm>
            <a:off x="3657600" y="1600200"/>
            <a:ext cx="5091113" cy="5105400"/>
            <a:chOff x="3657600" y="1600200"/>
            <a:chExt cx="5091113" cy="5105400"/>
          </a:xfrm>
        </p:grpSpPr>
        <p:sp>
          <p:nvSpPr>
            <p:cNvPr id="4" name="Rectangle 3"/>
            <p:cNvSpPr/>
            <p:nvPr/>
          </p:nvSpPr>
          <p:spPr>
            <a:xfrm>
              <a:off x="5105400" y="2667000"/>
              <a:ext cx="21336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 smtClean="0"/>
                <a:t>Roditelji u poseti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105400" y="3733800"/>
              <a:ext cx="21336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 smtClean="0"/>
                <a:t>Vreme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105400" y="4800600"/>
              <a:ext cx="21336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 smtClean="0"/>
                <a:t>Dovoljno novca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105400" y="1600200"/>
              <a:ext cx="21336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 smtClean="0"/>
                <a:t>Start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2"/>
              <a:endCxn id="4" idx="0"/>
            </p:cNvCxnSpPr>
            <p:nvPr/>
          </p:nvCxnSpPr>
          <p:spPr>
            <a:xfrm>
              <a:off x="6172200" y="2209800"/>
              <a:ext cx="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4" idx="2"/>
              <a:endCxn id="5" idx="0"/>
            </p:cNvCxnSpPr>
            <p:nvPr/>
          </p:nvCxnSpPr>
          <p:spPr>
            <a:xfrm>
              <a:off x="6172200" y="3276600"/>
              <a:ext cx="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6" idx="0"/>
            </p:cNvCxnSpPr>
            <p:nvPr/>
          </p:nvCxnSpPr>
          <p:spPr>
            <a:xfrm>
              <a:off x="6172200" y="4343400"/>
              <a:ext cx="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7239000" y="2895600"/>
              <a:ext cx="304800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7239000" y="3962400"/>
              <a:ext cx="304800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40" idx="1"/>
            </p:cNvCxnSpPr>
            <p:nvPr/>
          </p:nvCxnSpPr>
          <p:spPr>
            <a:xfrm>
              <a:off x="6705600" y="5410200"/>
              <a:ext cx="342107" cy="6449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248400" y="2286000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smtClean="0"/>
                <a:t>ne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248400" y="3352800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smtClean="0"/>
                <a:t>ne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134185" y="4419600"/>
              <a:ext cx="1028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smtClean="0"/>
                <a:t>vetrovito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15200" y="2819400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smtClean="0"/>
                <a:t>da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315200" y="3886200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smtClean="0"/>
                <a:t>kiša</a:t>
              </a:r>
              <a:endParaRPr lang="en-US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4876800" y="3962400"/>
              <a:ext cx="228600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038600" y="3886200"/>
              <a:ext cx="98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smtClean="0"/>
                <a:t>Sunčano</a:t>
              </a:r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7453313" y="3276600"/>
              <a:ext cx="12954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 smtClean="0"/>
                <a:t>Caffe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3657600" y="4267200"/>
              <a:ext cx="12954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 smtClean="0"/>
                <a:t>Tenis</a:t>
              </a:r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7424737" y="4376737"/>
              <a:ext cx="12954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 smtClean="0"/>
                <a:t>Ostani kući</a:t>
              </a:r>
              <a:endParaRPr lang="en-US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6858000" y="5943600"/>
              <a:ext cx="12954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 smtClean="0"/>
                <a:t>Bioskop</a:t>
              </a:r>
              <a:endParaRPr lang="en-US" dirty="0"/>
            </a:p>
          </p:txBody>
        </p:sp>
        <p:cxnSp>
          <p:nvCxnSpPr>
            <p:cNvPr id="41" name="Straight Arrow Connector 40"/>
            <p:cNvCxnSpPr>
              <a:endCxn id="42" idx="7"/>
            </p:cNvCxnSpPr>
            <p:nvPr/>
          </p:nvCxnSpPr>
          <p:spPr>
            <a:xfrm flipH="1">
              <a:off x="5296693" y="5410200"/>
              <a:ext cx="418308" cy="6449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4191000" y="5943600"/>
              <a:ext cx="12954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 smtClean="0"/>
                <a:t>Šoping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800600" y="5524500"/>
              <a:ext cx="718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smtClean="0"/>
                <a:t>bogat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934200" y="5524500"/>
              <a:ext cx="1142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smtClean="0"/>
                <a:t>siromašan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Stabla odluka uopšteno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86200" cy="50292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U opštem slučaju atributi mogu biti kontinualni, float, ili kategorički, char.</a:t>
            </a:r>
          </a:p>
          <a:p>
            <a:r>
              <a:rPr lang="sr-Latn-RS" dirty="0" smtClean="0"/>
              <a:t>Svaki unutrašnji čvor je odluka u odnosu na neki skup atributa</a:t>
            </a:r>
          </a:p>
          <a:p>
            <a:r>
              <a:rPr lang="sr-Latn-RS" dirty="0" smtClean="0"/>
              <a:t>Svaka veza predstavlja odluku</a:t>
            </a:r>
          </a:p>
          <a:p>
            <a:r>
              <a:rPr lang="sr-Latn-RS" dirty="0" smtClean="0"/>
              <a:t>Svaki list stabla je predikcija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995" y="1676400"/>
            <a:ext cx="501000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Stabla odluka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Do sada</a:t>
            </a:r>
          </a:p>
          <a:p>
            <a:pPr lvl="1"/>
            <a:r>
              <a:rPr lang="sr-Latn-RS" dirty="0" smtClean="0"/>
              <a:t>Šta stablo odluka predstavlja</a:t>
            </a:r>
          </a:p>
          <a:p>
            <a:pPr lvl="1"/>
            <a:r>
              <a:rPr lang="sr-Latn-RS" dirty="0" smtClean="0"/>
              <a:t>Ako je dato stablo kako se pravi predikcija za nov primer</a:t>
            </a:r>
          </a:p>
          <a:p>
            <a:r>
              <a:rPr lang="sr-Latn-RS" dirty="0" smtClean="0"/>
              <a:t>Sada</a:t>
            </a:r>
          </a:p>
          <a:p>
            <a:pPr lvl="1"/>
            <a:r>
              <a:rPr lang="sr-Latn-RS" dirty="0" smtClean="0"/>
              <a:t>Kako se pravi stablo odluka</a:t>
            </a:r>
          </a:p>
          <a:p>
            <a:pPr lvl="1"/>
            <a:r>
              <a:rPr lang="sr-Latn-RS" dirty="0" smtClean="0"/>
              <a:t>Koja odluka se donosi na svakom listu stabla.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lass puritу decision tree"/>
          <p:cNvPicPr>
            <a:picLocks noChangeAspect="1" noChangeArrowheads="1"/>
          </p:cNvPicPr>
          <p:nvPr/>
        </p:nvPicPr>
        <p:blipFill>
          <a:blip r:embed="rId2" cstate="print"/>
          <a:srcRect t="47778" r="44167" b="12222"/>
          <a:stretch>
            <a:fillRect/>
          </a:stretch>
        </p:blipFill>
        <p:spPr bwMode="auto">
          <a:xfrm>
            <a:off x="304800" y="4648200"/>
            <a:ext cx="3687233" cy="1981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Stabla odluka treniranje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29200"/>
          </a:xfrm>
        </p:spPr>
        <p:txBody>
          <a:bodyPr>
            <a:normAutofit/>
          </a:bodyPr>
          <a:lstStyle/>
          <a:p>
            <a:r>
              <a:rPr lang="sr-Latn-RS" sz="1800" dirty="0" smtClean="0"/>
              <a:t>U svakom čvoru donosimo</a:t>
            </a:r>
            <a:br>
              <a:rPr lang="sr-Latn-RS" sz="1800" dirty="0" smtClean="0"/>
            </a:br>
            <a:r>
              <a:rPr lang="sr-Latn-RS" sz="1800" dirty="0" smtClean="0"/>
              <a:t>odluku</a:t>
            </a:r>
          </a:p>
          <a:p>
            <a:pPr lvl="1"/>
            <a:r>
              <a:rPr lang="sr-Latn-RS" sz="1600" dirty="0" smtClean="0"/>
              <a:t>Nalazimo odluku koja</a:t>
            </a:r>
            <a:br>
              <a:rPr lang="sr-Latn-RS" sz="1600" dirty="0" smtClean="0"/>
            </a:br>
            <a:r>
              <a:rPr lang="sr-Latn-RS" sz="1600" dirty="0" smtClean="0"/>
              <a:t>povećava “čistoću klasa”</a:t>
            </a:r>
          </a:p>
          <a:p>
            <a:pPr lvl="1"/>
            <a:r>
              <a:rPr lang="sr-Latn-RS" sz="1600" dirty="0" smtClean="0"/>
              <a:t>Odluka koja najbolje deli</a:t>
            </a:r>
            <a:br>
              <a:rPr lang="sr-Latn-RS" sz="1600" dirty="0" smtClean="0"/>
            </a:br>
            <a:r>
              <a:rPr lang="sr-Latn-RS" sz="1600" dirty="0" smtClean="0"/>
              <a:t>primere po klasama</a:t>
            </a:r>
            <a:br>
              <a:rPr lang="sr-Latn-RS" sz="1600" dirty="0" smtClean="0"/>
            </a:br>
            <a:r>
              <a:rPr lang="sr-Latn-RS" sz="1600" dirty="0" smtClean="0"/>
              <a:t>u odnosu na neki atribut</a:t>
            </a:r>
          </a:p>
          <a:p>
            <a:pPr lvl="1"/>
            <a:r>
              <a:rPr lang="sr-Latn-RS" sz="1600" dirty="0" smtClean="0"/>
              <a:t>Ako nisu svi iz iste klase</a:t>
            </a:r>
            <a:br>
              <a:rPr lang="sr-Latn-RS" sz="1600" dirty="0" smtClean="0"/>
            </a:br>
            <a:r>
              <a:rPr lang="sr-Latn-RS" sz="1600" dirty="0" smtClean="0"/>
              <a:t>nastavljamo rekurzivno da </a:t>
            </a:r>
            <a:br>
              <a:rPr lang="sr-Latn-RS" sz="1600" dirty="0" smtClean="0"/>
            </a:br>
            <a:r>
              <a:rPr lang="sr-Latn-RS" sz="1600" dirty="0" smtClean="0"/>
              <a:t>tražimo osobine</a:t>
            </a:r>
          </a:p>
          <a:p>
            <a:pPr lvl="1"/>
            <a:r>
              <a:rPr lang="sr-Latn-RS" sz="1600" dirty="0" smtClean="0"/>
              <a:t>Ili su primeri u listovima su iste </a:t>
            </a:r>
            <a:br>
              <a:rPr lang="sr-Latn-RS" sz="1600" dirty="0" smtClean="0"/>
            </a:br>
            <a:r>
              <a:rPr lang="sr-Latn-RS" sz="1600" dirty="0" smtClean="0"/>
              <a:t>klase ili je najveća dozvoljena</a:t>
            </a:r>
            <a:br>
              <a:rPr lang="sr-Latn-RS" sz="1600" dirty="0" smtClean="0"/>
            </a:br>
            <a:r>
              <a:rPr lang="sr-Latn-RS" sz="1600" dirty="0" smtClean="0"/>
              <a:t>dubina postignuta</a:t>
            </a:r>
          </a:p>
          <a:p>
            <a:pPr lvl="1"/>
            <a:endParaRPr lang="sr-Latn-RS" sz="1800" dirty="0"/>
          </a:p>
        </p:txBody>
      </p:sp>
      <p:pic>
        <p:nvPicPr>
          <p:cNvPr id="33" name="Picture 2" descr="Image result for class puritу decision tree"/>
          <p:cNvPicPr>
            <a:picLocks noChangeAspect="1" noChangeArrowheads="1"/>
          </p:cNvPicPr>
          <p:nvPr/>
        </p:nvPicPr>
        <p:blipFill>
          <a:blip r:embed="rId2" cstate="print"/>
          <a:srcRect l="53077" t="6239" r="-3846" b="12222"/>
          <a:stretch>
            <a:fillRect/>
          </a:stretch>
        </p:blipFill>
        <p:spPr bwMode="auto">
          <a:xfrm>
            <a:off x="5257800" y="2133600"/>
            <a:ext cx="3352800" cy="4038600"/>
          </a:xfrm>
          <a:prstGeom prst="rect">
            <a:avLst/>
          </a:prstGeom>
          <a:noFill/>
        </p:spPr>
      </p:pic>
      <p:sp>
        <p:nvSpPr>
          <p:cNvPr id="34" name="Rectangle 33"/>
          <p:cNvSpPr/>
          <p:nvPr/>
        </p:nvSpPr>
        <p:spPr>
          <a:xfrm>
            <a:off x="4419600" y="3733800"/>
            <a:ext cx="990600" cy="266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35" name="Rectangle 34"/>
          <p:cNvSpPr/>
          <p:nvPr/>
        </p:nvSpPr>
        <p:spPr>
          <a:xfrm>
            <a:off x="4800600" y="1524000"/>
            <a:ext cx="9906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37" name="TextBox 36"/>
          <p:cNvSpPr txBox="1"/>
          <p:nvPr/>
        </p:nvSpPr>
        <p:spPr>
          <a:xfrm>
            <a:off x="4114800" y="1752600"/>
            <a:ext cx="1600200" cy="95410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sr-Latn-RS" sz="1400" smtClean="0"/>
              <a:t>Prvi izbor atribut employed: Niko ko je zaposlen ima class = default</a:t>
            </a:r>
            <a:endParaRPr lang="sr-Latn-RS" sz="1400"/>
          </a:p>
        </p:txBody>
      </p:sp>
      <p:cxnSp>
        <p:nvCxnSpPr>
          <p:cNvPr id="39" name="Straight Arrow Connector 38"/>
          <p:cNvCxnSpPr>
            <a:stCxn id="37" idx="2"/>
          </p:cNvCxnSpPr>
          <p:nvPr/>
        </p:nvCxnSpPr>
        <p:spPr>
          <a:xfrm>
            <a:off x="4914900" y="2706707"/>
            <a:ext cx="571500" cy="5698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62400" y="4572000"/>
            <a:ext cx="1600200" cy="95410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sr-Latn-RS" sz="1400" smtClean="0"/>
              <a:t>Drugi atribut, kada isključimo primere employed = yes  je balance &gt; 50k</a:t>
            </a:r>
            <a:endParaRPr lang="sr-Latn-RS" sz="140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248400" y="5715000"/>
            <a:ext cx="381000" cy="4008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648200" y="5612249"/>
            <a:ext cx="1600200" cy="116955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sr-Latn-RS" sz="1400" smtClean="0"/>
              <a:t>Treći atribut kada isključimo i employed = yes i balance &gt;= 50k primere je Age</a:t>
            </a:r>
            <a:endParaRPr lang="sr-Latn-RS" sz="1400"/>
          </a:p>
        </p:txBody>
      </p:sp>
      <p:cxnSp>
        <p:nvCxnSpPr>
          <p:cNvPr id="47" name="Straight Arrow Connector 46"/>
          <p:cNvCxnSpPr>
            <a:stCxn id="40" idx="3"/>
          </p:cNvCxnSpPr>
          <p:nvPr/>
        </p:nvCxnSpPr>
        <p:spPr>
          <a:xfrm flipV="1">
            <a:off x="5562600" y="4572000"/>
            <a:ext cx="457200" cy="4770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Stabla odluka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Mogu da se koriste za regresiju i klasifikaciju</a:t>
            </a:r>
            <a:endParaRPr lang="en-US" dirty="0" smtClean="0"/>
          </a:p>
          <a:p>
            <a:r>
              <a:rPr lang="en-US" dirty="0" smtClean="0"/>
              <a:t>Sa vi</a:t>
            </a:r>
            <a:r>
              <a:rPr lang="sr-Latn-RS" dirty="0" smtClean="0"/>
              <a:t>še od jednog stabla možemo sastaviti ansambl stabla odluka, </a:t>
            </a:r>
            <a:r>
              <a:rPr lang="sr-Latn-RS" i="1" dirty="0" smtClean="0"/>
              <a:t>random forest</a:t>
            </a:r>
          </a:p>
          <a:p>
            <a:r>
              <a:rPr lang="sr-Latn-RS" dirty="0" smtClean="0"/>
              <a:t>Najpopularniji algoritmi za treniranje su</a:t>
            </a:r>
          </a:p>
          <a:p>
            <a:pPr lvl="1"/>
            <a:r>
              <a:rPr lang="sr-Latn-RS" dirty="0" smtClean="0"/>
              <a:t>ID3 </a:t>
            </a:r>
            <a:r>
              <a:rPr lang="en-US" dirty="0" smtClean="0"/>
              <a:t>’86 Ross Quinlan: Greedy largest information gain </a:t>
            </a:r>
            <a:r>
              <a:rPr lang="sr-Latn-RS" dirty="0" smtClean="0"/>
              <a:t>kriterijum</a:t>
            </a:r>
          </a:p>
          <a:p>
            <a:pPr lvl="1"/>
            <a:r>
              <a:rPr lang="en-US" dirty="0" smtClean="0"/>
              <a:t>C4.5 Pro</a:t>
            </a:r>
            <a:r>
              <a:rPr lang="sr-Latn-RS" dirty="0" smtClean="0"/>
              <a:t>širenje za kontinualne promenljive</a:t>
            </a:r>
          </a:p>
          <a:p>
            <a:pPr lvl="1"/>
            <a:r>
              <a:rPr lang="sr-Latn-RS" dirty="0" smtClean="0"/>
              <a:t>CART</a:t>
            </a:r>
            <a:r>
              <a:rPr lang="en-US" dirty="0" smtClean="0"/>
              <a:t>: Classification And Regression Tree</a:t>
            </a:r>
            <a:endParaRPr lang="sr-Latn-R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../_images/sphx_glr_plot_multioutput_face_completion_0011.png"/>
          <p:cNvPicPr>
            <a:picLocks noChangeAspect="1" noChangeArrowheads="1"/>
          </p:cNvPicPr>
          <p:nvPr/>
        </p:nvPicPr>
        <p:blipFill>
          <a:blip r:embed="rId2" cstate="print"/>
          <a:srcRect l="12000" t="8496" r="9600" b="10796"/>
          <a:stretch>
            <a:fillRect/>
          </a:stretch>
        </p:blipFill>
        <p:spPr bwMode="auto">
          <a:xfrm>
            <a:off x="4419600" y="1371600"/>
            <a:ext cx="4585369" cy="5334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Dopunjavanje lica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mtClean="0"/>
              <a:t>Korišćeni su podaci</a:t>
            </a:r>
            <a:br>
              <a:rPr lang="sr-Latn-RS" smtClean="0"/>
            </a:br>
            <a:r>
              <a:rPr lang="sr-Latn-RS" smtClean="0"/>
              <a:t>kao što je open face</a:t>
            </a:r>
            <a:br>
              <a:rPr lang="sr-Latn-RS" smtClean="0"/>
            </a:br>
            <a:r>
              <a:rPr lang="sr-Latn-RS" smtClean="0"/>
              <a:t>kolekcija slika lica</a:t>
            </a:r>
          </a:p>
          <a:p>
            <a:r>
              <a:rPr lang="sr-Latn-RS" smtClean="0"/>
              <a:t>Trenirano je sa X</a:t>
            </a:r>
            <a:br>
              <a:rPr lang="sr-Latn-RS" smtClean="0"/>
            </a:br>
            <a:r>
              <a:rPr lang="sr-Latn-RS" smtClean="0"/>
              <a:t>ulazima gornja </a:t>
            </a:r>
            <a:br>
              <a:rPr lang="sr-Latn-RS" smtClean="0"/>
            </a:br>
            <a:r>
              <a:rPr lang="sr-Latn-RS" smtClean="0"/>
              <a:t>polovina lica, a Y</a:t>
            </a:r>
            <a:br>
              <a:rPr lang="sr-Latn-RS" smtClean="0"/>
            </a:br>
            <a:r>
              <a:rPr lang="sr-Latn-RS" smtClean="0"/>
              <a:t>donja polovina lica</a:t>
            </a:r>
          </a:p>
          <a:p>
            <a:r>
              <a:rPr lang="sr-Latn-RS" smtClean="0"/>
              <a:t>CART: scikit-learn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Projekti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sr-Latn-RS" sz="1400" dirty="0" smtClean="0"/>
              <a:t>Treba ih završiti do nove godine</a:t>
            </a:r>
          </a:p>
          <a:p>
            <a:pPr lvl="1"/>
            <a:r>
              <a:rPr lang="sr-Latn-RS" sz="1200" dirty="0" smtClean="0"/>
              <a:t>Formalni rok je u februaru 2017</a:t>
            </a:r>
          </a:p>
          <a:p>
            <a:r>
              <a:rPr lang="sr-Latn-RS" sz="1400" dirty="0" smtClean="0"/>
              <a:t>Pre početka rada na projektu treba se dogovoriti sa asistentom ili sa profesorom oko teme projekta</a:t>
            </a:r>
          </a:p>
          <a:p>
            <a:r>
              <a:rPr lang="sr-Latn-RS" sz="1400" dirty="0" smtClean="0"/>
              <a:t>Tema se predstavlja sa predlogom projekta. Na jednoj strani teksta potrebno je opisati sledeće delove projektnog zadatka.</a:t>
            </a:r>
          </a:p>
          <a:p>
            <a:pPr lvl="1"/>
            <a:r>
              <a:rPr lang="sr-Latn-RS" sz="1200" dirty="0" smtClean="0"/>
              <a:t>Problem koji se rešava</a:t>
            </a:r>
          </a:p>
          <a:p>
            <a:pPr lvl="2"/>
            <a:r>
              <a:rPr lang="sr-Latn-RS" sz="1100" dirty="0" smtClean="0"/>
              <a:t>Performanse, kako se meri greške, i zašto je metrika greške relevantna?</a:t>
            </a:r>
          </a:p>
          <a:p>
            <a:pPr lvl="1"/>
            <a:r>
              <a:rPr lang="sr-Latn-RS" sz="1200" dirty="0" smtClean="0"/>
              <a:t>Baseline algoritam i poređenje je važno</a:t>
            </a:r>
          </a:p>
          <a:p>
            <a:pPr lvl="2"/>
            <a:r>
              <a:rPr lang="sr-Latn-RS" sz="1100" dirty="0" smtClean="0"/>
              <a:t>Koja je relevantna metrika sa kojom se opisuje greška na mean i random prediktorima?</a:t>
            </a:r>
          </a:p>
          <a:p>
            <a:pPr lvl="1"/>
            <a:r>
              <a:rPr lang="sr-Latn-RS" sz="1200" dirty="0" smtClean="0"/>
              <a:t>Algoritam koji se primenjuje</a:t>
            </a:r>
          </a:p>
          <a:p>
            <a:pPr lvl="2"/>
            <a:r>
              <a:rPr lang="sr-Latn-RS" sz="1100" dirty="0" smtClean="0"/>
              <a:t>Parametri algoritma, kako parametri utiču na performanse</a:t>
            </a:r>
          </a:p>
          <a:p>
            <a:pPr lvl="2"/>
            <a:r>
              <a:rPr lang="sr-Latn-RS" sz="1100" dirty="0" smtClean="0"/>
              <a:t>Tačnost, vreme izvšavanja, memorijska zahtevnost ...</a:t>
            </a:r>
          </a:p>
          <a:p>
            <a:pPr lvl="1"/>
            <a:r>
              <a:rPr lang="sr-Latn-RS" sz="1200" dirty="0" smtClean="0"/>
              <a:t>Podaci koji se koriste</a:t>
            </a:r>
          </a:p>
          <a:p>
            <a:pPr lvl="2"/>
            <a:r>
              <a:rPr lang="sr-Latn-RS" sz="1100" dirty="0" smtClean="0"/>
              <a:t>Da li su dostupni na internetu, koliko primera i koje dimenzije</a:t>
            </a:r>
          </a:p>
          <a:p>
            <a:pPr lvl="2"/>
            <a:r>
              <a:rPr lang="sr-Latn-RS" sz="1100" dirty="0" smtClean="0"/>
              <a:t>Da li se mogu automatski skupiti</a:t>
            </a:r>
          </a:p>
          <a:p>
            <a:pPr lvl="2"/>
            <a:r>
              <a:rPr lang="sr-Latn-RS" sz="1100" dirty="0" smtClean="0"/>
              <a:t>Na koji način ih treba prethodno obraditi i interpretirati</a:t>
            </a:r>
          </a:p>
          <a:p>
            <a:r>
              <a:rPr lang="sr-Latn-RS" sz="1400" dirty="0" smtClean="0"/>
              <a:t>Da bi projekti bili prihvaćeni kao predispitne obaveze za odbranu kasnije, potrebno je da je predlog projekta evidentiran i da je projekat odobren od strane profesora ili asistenta.</a:t>
            </a:r>
          </a:p>
          <a:p>
            <a:r>
              <a:rPr lang="sr-Latn-RS" sz="1400" dirty="0" smtClean="0"/>
              <a:t>Projekte je moguće raditi u grupama, u kom slučaju je potrebno </a:t>
            </a:r>
          </a:p>
          <a:p>
            <a:pPr lvl="1"/>
            <a:r>
              <a:rPr lang="sr-Latn-RS" sz="1200" dirty="0" smtClean="0"/>
              <a:t>Tačno definisati koji član grupe je radio na kojim delovima</a:t>
            </a:r>
          </a:p>
          <a:p>
            <a:pPr lvl="1"/>
            <a:r>
              <a:rPr lang="sr-Latn-RS" sz="1200" dirty="0" smtClean="0"/>
              <a:t>Projekat mora biti odgovarajućeg opsega za veličinu grupe, predlažemo grupe veličine 1</a:t>
            </a:r>
            <a:r>
              <a:rPr lang="en-US" sz="1200" dirty="0" smtClean="0"/>
              <a:t>-3 </a:t>
            </a:r>
            <a:r>
              <a:rPr lang="sr-Latn-RS" sz="1200" dirty="0" smtClean="0"/>
              <a:t>zbog opsega i ozbiljnosti problema koje grupa od 4 osobe može da reši za najbolju ocenu.</a:t>
            </a:r>
            <a:endParaRPr lang="sr-Latn-R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smtClean="0"/>
              <a:t>Interpretacija multi klasne predikcije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r-Latn-RS" dirty="0" smtClean="0"/>
              <a:t>Predikcija se sastoji od verovatnoće da perimer pripada svakoj klasi, dakle vektor 10 vrednosti za svaku od klasa </a:t>
            </a:r>
            <a:br>
              <a:rPr lang="sr-Latn-RS" dirty="0" smtClean="0"/>
            </a:br>
            <a:r>
              <a:rPr lang="sr-Latn-RS" dirty="0" smtClean="0"/>
              <a:t>			  </a:t>
            </a:r>
            <a:r>
              <a:rPr lang="sr-Latn-RS" i="1" dirty="0" smtClean="0"/>
              <a:t>ŷ</a:t>
            </a:r>
            <a:r>
              <a:rPr lang="sr-Latn-RS" i="1" baseline="-25000" dirty="0" smtClean="0"/>
              <a:t>i</a:t>
            </a:r>
            <a:r>
              <a:rPr lang="sr-Latn-RS" dirty="0" smtClean="0"/>
              <a:t>=[ŷ</a:t>
            </a:r>
            <a:r>
              <a:rPr lang="sr-Latn-RS" i="1" baseline="-25000" dirty="0" smtClean="0"/>
              <a:t>i</a:t>
            </a:r>
            <a:r>
              <a:rPr lang="sr-Latn-RS" baseline="-25000" dirty="0" smtClean="0"/>
              <a:t>1</a:t>
            </a:r>
            <a:r>
              <a:rPr lang="sr-Latn-RS" dirty="0" smtClean="0"/>
              <a:t>, ŷ</a:t>
            </a:r>
            <a:r>
              <a:rPr lang="sr-Latn-RS" i="1" baseline="-25000" dirty="0" smtClean="0"/>
              <a:t>i</a:t>
            </a:r>
            <a:r>
              <a:rPr lang="sr-Latn-RS" baseline="-25000" dirty="0" smtClean="0"/>
              <a:t>2</a:t>
            </a:r>
            <a:r>
              <a:rPr lang="sr-Latn-RS" dirty="0" smtClean="0"/>
              <a:t>,... ŷ</a:t>
            </a:r>
            <a:r>
              <a:rPr lang="sr-Latn-RS" i="1" baseline="-25000" dirty="0" smtClean="0"/>
              <a:t>i</a:t>
            </a:r>
            <a:r>
              <a:rPr lang="sr-Latn-RS" baseline="-25000" dirty="0" smtClean="0"/>
              <a:t>10</a:t>
            </a:r>
            <a:r>
              <a:rPr lang="sr-Latn-RS" dirty="0" smtClean="0"/>
              <a:t>]</a:t>
            </a:r>
          </a:p>
          <a:p>
            <a:r>
              <a:rPr lang="sr-Latn-RS" dirty="0" smtClean="0"/>
              <a:t>Suma svih verovatnoća za neko </a:t>
            </a:r>
            <a:r>
              <a:rPr lang="sr-Latn-RS" dirty="0" smtClean="0">
                <a:latin typeface="Times New Roman"/>
                <a:cs typeface="Times New Roman"/>
              </a:rPr>
              <a:t>∑</a:t>
            </a:r>
            <a:r>
              <a:rPr lang="sr-Latn-RS" i="1" baseline="-25000" dirty="0" smtClean="0">
                <a:latin typeface="Times New Roman"/>
                <a:cs typeface="Times New Roman"/>
              </a:rPr>
              <a:t>i</a:t>
            </a:r>
            <a:r>
              <a:rPr lang="sr-Latn-RS" i="1" dirty="0" smtClean="0"/>
              <a:t>ŷ</a:t>
            </a:r>
            <a:r>
              <a:rPr lang="sr-Latn-RS" i="1" baseline="-25000" dirty="0" smtClean="0"/>
              <a:t>i </a:t>
            </a:r>
            <a:r>
              <a:rPr lang="sr-Latn-RS" dirty="0" smtClean="0"/>
              <a:t>= 1 ako je distribucija.</a:t>
            </a:r>
          </a:p>
          <a:p>
            <a:r>
              <a:rPr lang="sr-Latn-RS" dirty="0" smtClean="0"/>
              <a:t>U ovom primeru </a:t>
            </a:r>
            <a:r>
              <a:rPr lang="sr-Latn-RS" i="1" dirty="0" smtClean="0"/>
              <a:t>n</a:t>
            </a:r>
            <a:r>
              <a:rPr lang="sr-Latn-RS" dirty="0" smtClean="0"/>
              <a:t> labela </a:t>
            </a:r>
            <a:r>
              <a:rPr lang="sr-Latn-RS" i="1" dirty="0" smtClean="0"/>
              <a:t>y</a:t>
            </a:r>
            <a:r>
              <a:rPr lang="sr-Latn-RS" i="1" baseline="-25000" dirty="0" smtClean="0"/>
              <a:t>i</a:t>
            </a:r>
            <a:r>
              <a:rPr lang="sr-Latn-RS" dirty="0" smtClean="0"/>
              <a:t> dolazi iz 10 klasa</a:t>
            </a:r>
          </a:p>
          <a:p>
            <a:pPr algn="ctr">
              <a:buNone/>
            </a:pPr>
            <a:r>
              <a:rPr lang="sr-Latn-RS" i="1" dirty="0" smtClean="0"/>
              <a:t>y</a:t>
            </a:r>
            <a:r>
              <a:rPr lang="sr-Latn-RS" dirty="0" smtClean="0"/>
              <a:t> ϵ {1, 2, 3, 4, 5, 6, 7, 8, 9, 0}</a:t>
            </a:r>
            <a:r>
              <a:rPr lang="sr-Latn-RS" i="1" baseline="30000" dirty="0" smtClean="0"/>
              <a:t>n</a:t>
            </a:r>
          </a:p>
          <a:p>
            <a:r>
              <a:rPr lang="sr-Latn-RS" dirty="0" smtClean="0"/>
              <a:t>Vektor tačnih labela za perimer </a:t>
            </a:r>
            <a:r>
              <a:rPr lang="sr-Latn-RS" i="1" dirty="0" smtClean="0"/>
              <a:t>x</a:t>
            </a:r>
            <a:r>
              <a:rPr lang="sr-Latn-RS" i="1" baseline="-25000" dirty="0" smtClean="0"/>
              <a:t>i</a:t>
            </a:r>
            <a:r>
              <a:rPr lang="sr-Latn-RS" dirty="0" smtClean="0"/>
              <a:t> koji pripada klasi </a:t>
            </a:r>
            <a:r>
              <a:rPr lang="sr-Latn-RS" i="1" dirty="0" smtClean="0"/>
              <a:t>j</a:t>
            </a:r>
            <a:r>
              <a:rPr lang="sr-Latn-RS" dirty="0" smtClean="0"/>
              <a:t> na mestu y</a:t>
            </a:r>
            <a:r>
              <a:rPr lang="sr-Latn-RS" i="1" baseline="-25000" dirty="0" smtClean="0"/>
              <a:t>ij</a:t>
            </a:r>
            <a:r>
              <a:rPr lang="sr-Latn-RS" dirty="0" smtClean="0"/>
              <a:t> =1, ima vrednost 1, a na svim ostalima vrednost 0.</a:t>
            </a:r>
          </a:p>
          <a:p>
            <a:r>
              <a:rPr lang="sr-Latn-RS" dirty="0" smtClean="0"/>
              <a:t>Na primer ako je </a:t>
            </a:r>
            <a:r>
              <a:rPr lang="sr-Latn-RS" i="1" dirty="0" smtClean="0"/>
              <a:t>i</a:t>
            </a:r>
            <a:r>
              <a:rPr lang="sr-Latn-RS" dirty="0" smtClean="0"/>
              <a:t>-ti primer 5 klase, </a:t>
            </a:r>
            <a:r>
              <a:rPr lang="sr-Latn-RS" i="1" dirty="0" smtClean="0"/>
              <a:t>y</a:t>
            </a:r>
            <a:r>
              <a:rPr lang="sr-Latn-RS" i="1" baseline="-25000" dirty="0" smtClean="0"/>
              <a:t>i</a:t>
            </a:r>
            <a:r>
              <a:rPr lang="sr-Latn-RS" dirty="0" smtClean="0"/>
              <a:t> = [0 0 0 0 1 0 0 0 0 0]</a:t>
            </a:r>
            <a:endParaRPr lang="sr-Latn-RS" i="1" baseline="-25000" dirty="0" smtClean="0"/>
          </a:p>
          <a:p>
            <a:r>
              <a:rPr lang="sr-Latn-RS" dirty="0" smtClean="0"/>
              <a:t>Raspon adekvatan za verovatnoću se često postiže normal pdf ili logsig funkcijama.</a:t>
            </a:r>
          </a:p>
          <a:p>
            <a:pPr lvl="1"/>
            <a:r>
              <a:rPr lang="sr-Latn-RS" dirty="0" smtClean="0"/>
              <a:t>Normal pdf je gustina normalne distribucije, lokalnog karaktera. Ovaj pristup se koristi kao mera preciznosti ili radaljine.</a:t>
            </a:r>
          </a:p>
          <a:p>
            <a:pPr lvl="1"/>
            <a:r>
              <a:rPr lang="sr-Latn-RS" dirty="0" smtClean="0"/>
              <a:t>Logsig mapira [-∞, +∞] na raspon [0,1] i globalnog je karaktera. Ovaj pristup se koristi kada je zadatak klasifikacija ili regresija nad funkcijom verovatnoće.</a:t>
            </a:r>
            <a:endParaRPr lang="sr-Latn-R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89261" y="1706939"/>
            <a:ext cx="2254739" cy="1692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12999" y="3496603"/>
            <a:ext cx="2207262" cy="1654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Prepoznavanje oblika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781800" cy="5029200"/>
          </a:xfrm>
        </p:spPr>
        <p:txBody>
          <a:bodyPr>
            <a:normAutofit fontScale="70000" lnSpcReduction="20000"/>
          </a:bodyPr>
          <a:lstStyle/>
          <a:p>
            <a:pPr marL="514350" indent="-457200"/>
            <a:r>
              <a:rPr lang="sr-Latn-RS" dirty="0" smtClean="0"/>
              <a:t>Pristupi pravljenju šablona</a:t>
            </a:r>
          </a:p>
          <a:p>
            <a:pPr marL="914400" lvl="1" indent="-457200"/>
            <a:r>
              <a:rPr lang="sr-Latn-RS" dirty="0" smtClean="0"/>
              <a:t>Tradicionalno se ručno prave pravila</a:t>
            </a:r>
          </a:p>
          <a:p>
            <a:pPr marL="1314450" lvl="2" indent="-457200"/>
            <a:r>
              <a:rPr lang="sr-Latn-RS" dirty="0" smtClean="0"/>
              <a:t>Kako bi ručno napravili prediktor za razliku između slike 1 i 0?</a:t>
            </a:r>
          </a:p>
          <a:p>
            <a:pPr marL="1314450" lvl="2" indent="-457200"/>
            <a:r>
              <a:rPr lang="sr-Latn-RS" dirty="0" smtClean="0"/>
              <a:t>Ovo je težak, majstorski posao, koji je često komplikovan.</a:t>
            </a:r>
          </a:p>
          <a:p>
            <a:pPr marL="914400" lvl="1" indent="-457200"/>
            <a:r>
              <a:rPr lang="sr-Latn-RS" dirty="0" smtClean="0"/>
              <a:t>Mnogo bolji pristup je da kompjuter automatski nauči pravila iz primera.</a:t>
            </a:r>
          </a:p>
          <a:p>
            <a:pPr marL="1314450" lvl="2" indent="-457200"/>
            <a:r>
              <a:rPr lang="sr-Latn-RS" dirty="0" smtClean="0"/>
              <a:t>Računari mogu da iztreniraju parametarski model vrlo efikasno nad ogromnim brojem podataka </a:t>
            </a:r>
          </a:p>
          <a:p>
            <a:r>
              <a:rPr lang="sr-Latn-RS" dirty="0" smtClean="0"/>
              <a:t>Problem klasifikacije </a:t>
            </a:r>
          </a:p>
          <a:p>
            <a:pPr lvl="1"/>
            <a:r>
              <a:rPr lang="sr-Latn-RS" dirty="0" smtClean="0"/>
              <a:t>Binarna klasifikacija ima dugu tradiciju u statistici</a:t>
            </a:r>
          </a:p>
          <a:p>
            <a:pPr lvl="1"/>
            <a:r>
              <a:rPr lang="sr-Latn-RS" dirty="0" smtClean="0"/>
              <a:t>Multiklasna klasifikacija se može svesti na niz binarnih.</a:t>
            </a:r>
          </a:p>
          <a:p>
            <a:pPr lvl="1"/>
            <a:r>
              <a:rPr lang="sr-Latn-RS" dirty="0" smtClean="0"/>
              <a:t>Bolje je imati procene verovatnoće pripadnosti klasi kao deo predikcije umesto samo klasifikacije ali to često zahteva komplikovaniji model</a:t>
            </a:r>
          </a:p>
          <a:p>
            <a:pPr lvl="2"/>
            <a:r>
              <a:rPr lang="sr-Latn-RS" dirty="0" smtClean="0"/>
              <a:t>Ekstremni slučaj su </a:t>
            </a:r>
            <a:r>
              <a:rPr lang="sr-Latn-RS" i="1" dirty="0" smtClean="0"/>
              <a:t>deep neural networks</a:t>
            </a:r>
            <a:r>
              <a:rPr lang="sr-Latn-RS" dirty="0" smtClean="0"/>
              <a:t>.</a:t>
            </a:r>
            <a:endParaRPr lang="sr-Latn-R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Prepoznavanje oblika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914400" lvl="1" indent="-457200">
              <a:buFont typeface="+mj-lt"/>
              <a:buAutoNum type="arabicPeriod"/>
            </a:pPr>
            <a:endParaRPr lang="sr-Latn-RS" sz="2400" dirty="0" smtClean="0"/>
          </a:p>
          <a:p>
            <a:pPr marL="914400" lvl="1" indent="-457200">
              <a:buNone/>
            </a:pPr>
            <a:r>
              <a:rPr lang="sr-Latn-RS" sz="2400" dirty="0" smtClean="0"/>
              <a:t>Šablon:   </a:t>
            </a:r>
            <a:r>
              <a:rPr lang="sr-Latn-RS" sz="2400" dirty="0" smtClean="0">
                <a:solidFill>
                  <a:srgbClr val="FF0000"/>
                </a:solidFill>
              </a:rPr>
              <a:t>0011001111001100</a:t>
            </a:r>
          </a:p>
          <a:p>
            <a:pPr marL="914400" lvl="1" indent="-457200">
              <a:buNone/>
            </a:pPr>
            <a:r>
              <a:rPr lang="sr-Latn-RS" sz="2400" dirty="0" smtClean="0"/>
              <a:t>Slika A:   1110100101010101</a:t>
            </a:r>
            <a:r>
              <a:rPr lang="sr-Latn-RS" sz="2400" dirty="0" smtClean="0">
                <a:solidFill>
                  <a:srgbClr val="FF0000"/>
                </a:solidFill>
              </a:rPr>
              <a:t>0011001111001100</a:t>
            </a:r>
          </a:p>
          <a:p>
            <a:pPr marL="914400" lvl="1" indent="-457200">
              <a:buNone/>
            </a:pPr>
            <a:r>
              <a:rPr lang="sr-Latn-RS" sz="2400" dirty="0" smtClean="0"/>
              <a:t>Slika B:   1110100101010101</a:t>
            </a:r>
            <a:r>
              <a:rPr lang="sr-Latn-RS" sz="2400" dirty="0" smtClean="0">
                <a:solidFill>
                  <a:srgbClr val="FF0000"/>
                </a:solidFill>
              </a:rPr>
              <a:t>0011</a:t>
            </a:r>
            <a:r>
              <a:rPr lang="sr-Latn-RS" sz="2400" dirty="0" smtClean="0">
                <a:solidFill>
                  <a:srgbClr val="0070C0"/>
                </a:solidFill>
              </a:rPr>
              <a:t>1</a:t>
            </a:r>
            <a:r>
              <a:rPr lang="sr-Latn-RS" sz="2400" dirty="0" smtClean="0">
                <a:solidFill>
                  <a:srgbClr val="FF0000"/>
                </a:solidFill>
              </a:rPr>
              <a:t>01111001100</a:t>
            </a:r>
          </a:p>
          <a:p>
            <a:pPr marL="914400" lvl="1" indent="-457200">
              <a:buNone/>
            </a:pPr>
            <a:endParaRPr lang="sr-Latn-RS" sz="2400" dirty="0" smtClean="0"/>
          </a:p>
          <a:p>
            <a:pPr marL="914400" lvl="1" indent="-457200">
              <a:buNone/>
            </a:pPr>
            <a:endParaRPr lang="sr-Latn-RS" sz="2400" dirty="0" smtClean="0"/>
          </a:p>
          <a:p>
            <a:pPr marL="914400" lvl="1" indent="-457200">
              <a:buNone/>
            </a:pPr>
            <a:r>
              <a:rPr lang="sr-Latn-RS" sz="2400" dirty="0" smtClean="0"/>
              <a:t>Problem se može posmatrati iz više aspekata</a:t>
            </a:r>
          </a:p>
          <a:p>
            <a:pPr marL="914400" lvl="1" indent="-457200">
              <a:buNone/>
            </a:pPr>
            <a:r>
              <a:rPr lang="sr-Latn-RS" sz="2400" dirty="0" smtClean="0"/>
              <a:t>	Koja je slika sličnija šablonu?</a:t>
            </a:r>
          </a:p>
          <a:p>
            <a:pPr marL="914400" lvl="1" indent="-457200">
              <a:buNone/>
            </a:pPr>
            <a:r>
              <a:rPr lang="sr-Latn-RS" sz="2400" dirty="0" smtClean="0"/>
              <a:t>		Tada je potrebno koristiti meru udaljenosti</a:t>
            </a:r>
          </a:p>
          <a:p>
            <a:pPr marL="914400" lvl="1" indent="-457200">
              <a:buNone/>
            </a:pPr>
            <a:r>
              <a:rPr lang="sr-Latn-RS" sz="2400" dirty="0" smtClean="0"/>
              <a:t>	Koji deo slike je sličan šablonu</a:t>
            </a:r>
            <a:r>
              <a:rPr lang="en-US" sz="2400" dirty="0" smtClean="0"/>
              <a:t>?</a:t>
            </a:r>
          </a:p>
          <a:p>
            <a:pPr marL="914400" lvl="1" indent="-457200">
              <a:buNone/>
            </a:pPr>
            <a:r>
              <a:rPr lang="en-US" sz="2400" dirty="0" smtClean="0"/>
              <a:t>		</a:t>
            </a:r>
            <a:r>
              <a:rPr lang="sr-Latn-RS" sz="2400" dirty="0" smtClean="0"/>
              <a:t>Često je potrebno pretražiti ceo celu sliku deo 	po deo, i sa raznim veličinama prozora</a:t>
            </a:r>
          </a:p>
          <a:p>
            <a:pPr marL="914400" lvl="1" indent="-457200">
              <a:buNone/>
            </a:pPr>
            <a:r>
              <a:rPr lang="sr-Latn-RS" sz="2400" dirty="0" smtClean="0"/>
              <a:t>		Ovde je konvolucija najefikasniji i načešće 		korišćen algoritam</a:t>
            </a:r>
          </a:p>
          <a:p>
            <a:pPr marL="914400" lvl="1" indent="-457200">
              <a:buNone/>
            </a:pPr>
            <a:r>
              <a:rPr lang="sr-Latn-RS" sz="2400" dirty="0" smtClean="0"/>
              <a:t>		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</a:t>
            </a:r>
            <a:r>
              <a:rPr lang="sr-Latn-RS" dirty="0" smtClean="0"/>
              <a:t>češći problemi kod vizualne klasifikacije objekata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219200" y="1600200"/>
            <a:ext cx="6781800" cy="5029200"/>
            <a:chOff x="838200" y="1066800"/>
            <a:chExt cx="6553200" cy="51816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6134" b="8403"/>
            <a:stretch>
              <a:fillRect/>
            </a:stretch>
          </p:blipFill>
          <p:spPr bwMode="auto">
            <a:xfrm>
              <a:off x="838200" y="1066800"/>
              <a:ext cx="6553200" cy="518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326816" y="1066800"/>
              <a:ext cx="1983205" cy="4139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sr-Latn-RS" dirty="0" smtClean="0"/>
                <a:t>Deformacije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73479" y="1066800"/>
              <a:ext cx="1983205" cy="4139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sr-Latn-RS" dirty="0" smtClean="0"/>
                <a:t>Zaklonjenost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24426" y="3628896"/>
              <a:ext cx="2785401" cy="3805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sr-Latn-RS" dirty="0" smtClean="0"/>
                <a:t>Pozadina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29171" y="3628896"/>
              <a:ext cx="2820441" cy="3805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sr-Latn-RS" dirty="0" smtClean="0"/>
                <a:t>Varijacija u klasi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</a:t>
            </a:r>
            <a:r>
              <a:rPr lang="sr-Latn-RS" dirty="0" smtClean="0"/>
              <a:t>češći problemi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r="44691"/>
          <a:stretch>
            <a:fillRect/>
          </a:stretch>
        </p:blipFill>
        <p:spPr bwMode="auto">
          <a:xfrm>
            <a:off x="533400" y="1219200"/>
            <a:ext cx="7848600" cy="5425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14500" y="1244600"/>
            <a:ext cx="29337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Varijacija u položaju kamere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00200" y="3886200"/>
            <a:ext cx="3200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Osvetljenje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91200" y="1295400"/>
            <a:ext cx="3200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Skala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Prepoznavanje oblika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19400"/>
          </a:xfrm>
        </p:spPr>
        <p:txBody>
          <a:bodyPr>
            <a:normAutofit fontScale="62500" lnSpcReduction="20000"/>
          </a:bodyPr>
          <a:lstStyle/>
          <a:p>
            <a:r>
              <a:rPr lang="sr-Latn-RS" dirty="0" smtClean="0"/>
              <a:t>Primer: konvolucija u 1D</a:t>
            </a:r>
            <a:endParaRPr lang="en-US" dirty="0" smtClean="0"/>
          </a:p>
          <a:p>
            <a:r>
              <a:rPr lang="sr-Latn-RS" dirty="0" smtClean="0"/>
              <a:t>Potrebno je tačno znati oblik </a:t>
            </a:r>
            <a:r>
              <a:rPr lang="en-US" i="1" dirty="0" smtClean="0"/>
              <a:t>y</a:t>
            </a:r>
            <a:r>
              <a:rPr lang="en-US" dirty="0" smtClean="0"/>
              <a:t> </a:t>
            </a:r>
            <a:r>
              <a:rPr lang="sr-Latn-RS" dirty="0" smtClean="0"/>
              <a:t>objekta koji tražimo u 1D prostoru</a:t>
            </a:r>
            <a:r>
              <a:rPr lang="en-US" dirty="0" smtClean="0"/>
              <a:t> </a:t>
            </a:r>
            <a:r>
              <a:rPr lang="en-US" i="1" dirty="0" smtClean="0"/>
              <a:t>x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sr-Latn-RS" dirty="0" smtClean="0"/>
              <a:t>Rezultat konvolucij</a:t>
            </a:r>
            <a:r>
              <a:rPr lang="en-US" dirty="0" smtClean="0"/>
              <a:t>e</a:t>
            </a:r>
            <a:r>
              <a:rPr lang="sr-Latn-RS" dirty="0" smtClean="0"/>
              <a:t> sa oblikom y je onda lokacija y u x. </a:t>
            </a:r>
          </a:p>
          <a:p>
            <a:r>
              <a:rPr lang="sr-Latn-RS" dirty="0" smtClean="0"/>
              <a:t>Ova metoda je brža od obične linearne pretrage niza da bi se našla pojava nekog podniza ako se implrementira sa </a:t>
            </a:r>
            <a:r>
              <a:rPr lang="sr-Latn-RS" i="1" dirty="0" smtClean="0"/>
              <a:t>fft</a:t>
            </a:r>
            <a:r>
              <a:rPr lang="sr-Latn-RS" dirty="0" smtClean="0"/>
              <a:t> transformacijom</a:t>
            </a:r>
            <a:endParaRPr lang="en-US" dirty="0" smtClean="0"/>
          </a:p>
          <a:p>
            <a:pPr lvl="1"/>
            <a:r>
              <a:rPr lang="en-US" dirty="0" err="1" smtClean="0"/>
              <a:t>Ako</a:t>
            </a:r>
            <a:r>
              <a:rPr lang="en-US" dirty="0" smtClean="0"/>
              <a:t> je </a:t>
            </a:r>
            <a:r>
              <a:rPr lang="en-US" i="1" dirty="0" smtClean="0"/>
              <a:t>n</a:t>
            </a:r>
            <a:r>
              <a:rPr lang="en-US" dirty="0" smtClean="0"/>
              <a:t> du</a:t>
            </a:r>
            <a:r>
              <a:rPr lang="sr-Latn-RS" dirty="0" smtClean="0"/>
              <a:t>žina </a:t>
            </a:r>
            <a:r>
              <a:rPr lang="sr-Latn-RS" i="1" dirty="0" smtClean="0"/>
              <a:t>x</a:t>
            </a:r>
            <a:r>
              <a:rPr lang="sr-Latn-RS" dirty="0" smtClean="0"/>
              <a:t> i </a:t>
            </a:r>
            <a:r>
              <a:rPr lang="sr-Latn-RS" i="1" dirty="0" smtClean="0"/>
              <a:t>m</a:t>
            </a:r>
            <a:r>
              <a:rPr lang="sr-Latn-RS" dirty="0" smtClean="0"/>
              <a:t> dužina </a:t>
            </a:r>
            <a:r>
              <a:rPr lang="sr-Latn-RS" i="1" dirty="0" smtClean="0"/>
              <a:t>y</a:t>
            </a:r>
            <a:r>
              <a:rPr lang="sr-Latn-RS" dirty="0" smtClean="0"/>
              <a:t> onda je O(</a:t>
            </a:r>
            <a:r>
              <a:rPr lang="sr-Latn-RS" i="1" dirty="0" smtClean="0"/>
              <a:t>nm</a:t>
            </a:r>
            <a:r>
              <a:rPr lang="sr-Latn-RS" dirty="0" smtClean="0"/>
              <a:t>) najgori slučaj vremena linearne pregrage dok je</a:t>
            </a:r>
            <a:r>
              <a:rPr lang="en-US" dirty="0" smtClean="0"/>
              <a:t> </a:t>
            </a:r>
            <a:r>
              <a:rPr lang="sr-Latn-RS" dirty="0" smtClean="0"/>
              <a:t>često ovakav algoritam moguće implementirati sa uvek O(</a:t>
            </a:r>
            <a:r>
              <a:rPr lang="sr-Latn-RS" i="1" dirty="0" smtClean="0"/>
              <a:t>n</a:t>
            </a:r>
            <a:r>
              <a:rPr lang="sr-Latn-RS" dirty="0" smtClean="0"/>
              <a:t>+</a:t>
            </a:r>
            <a:r>
              <a:rPr lang="sr-Latn-RS" i="1" dirty="0" smtClean="0"/>
              <a:t>m</a:t>
            </a:r>
            <a:r>
              <a:rPr lang="sr-Latn-RS" dirty="0" smtClean="0"/>
              <a:t>) vremenom </a:t>
            </a:r>
            <a:r>
              <a:rPr lang="en-US" dirty="0" smtClean="0"/>
              <a:t>[</a:t>
            </a:r>
            <a:r>
              <a:rPr lang="en-US" dirty="0" smtClean="0">
                <a:hlinkClick r:id="rId2"/>
              </a:rPr>
              <a:t>http://www.mif.vu.lt/atpazinimas/dip/FIP/fip-Convolut-2.html</a:t>
            </a:r>
            <a:r>
              <a:rPr lang="en-US" dirty="0" smtClean="0"/>
              <a:t>]</a:t>
            </a:r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en-US" dirty="0" smtClean="0"/>
          </a:p>
          <a:p>
            <a:endParaRPr lang="sr-Latn-R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1000" y="4319955"/>
            <a:ext cx="2991451" cy="2438400"/>
            <a:chOff x="381000" y="4343400"/>
            <a:chExt cx="2991451" cy="2438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1000" y="4536480"/>
              <a:ext cx="2991451" cy="2245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Rectangle 9"/>
            <p:cNvSpPr/>
            <p:nvPr/>
          </p:nvSpPr>
          <p:spPr>
            <a:xfrm>
              <a:off x="642252" y="4343400"/>
              <a:ext cx="24689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sr-Latn-RS" sz="1400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Vektor </a:t>
              </a:r>
              <a:r>
                <a:rPr lang="sr-Latn-RS" sz="1400" i="1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x</a:t>
              </a:r>
              <a:r>
                <a:rPr lang="sr-Latn-RS" sz="1400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 koji treba pretražiti</a:t>
              </a:r>
              <a:endParaRPr lang="sr-Latn-RS" sz="1400" dirty="0">
                <a:latin typeface="CMU Serif" pitchFamily="2" charset="0"/>
                <a:ea typeface="CMU Serif" pitchFamily="2" charset="0"/>
                <a:cs typeface="CMU Serif" pitchFamily="2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122292" y="4319955"/>
            <a:ext cx="3030006" cy="2438400"/>
            <a:chOff x="3323385" y="4343400"/>
            <a:chExt cx="3030006" cy="2438400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42663" y="4536480"/>
              <a:ext cx="2991451" cy="2245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Rectangle 10"/>
            <p:cNvSpPr/>
            <p:nvPr/>
          </p:nvSpPr>
          <p:spPr>
            <a:xfrm>
              <a:off x="3323385" y="4343400"/>
              <a:ext cx="30300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r-Latn-RS" sz="1400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Vektor </a:t>
              </a:r>
              <a:r>
                <a:rPr lang="sr-Latn-RS" sz="1400" i="1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y</a:t>
              </a:r>
              <a:r>
                <a:rPr lang="sr-Latn-RS" sz="1400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 koji treba pronaći</a:t>
              </a:r>
              <a:endParaRPr lang="sr-Latn-RS" sz="1400" dirty="0">
                <a:latin typeface="CMU Serif" pitchFamily="2" charset="0"/>
                <a:ea typeface="CMU Serif" pitchFamily="2" charset="0"/>
                <a:cs typeface="CMU Serif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902139" y="4243755"/>
            <a:ext cx="2991451" cy="2514600"/>
            <a:chOff x="5902139" y="4267200"/>
            <a:chExt cx="2991451" cy="25146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902139" y="4536480"/>
              <a:ext cx="2991451" cy="2245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Rectangle 11"/>
            <p:cNvSpPr/>
            <p:nvPr/>
          </p:nvSpPr>
          <p:spPr>
            <a:xfrm>
              <a:off x="6102464" y="4267200"/>
              <a:ext cx="25908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R</a:t>
              </a:r>
              <a:r>
                <a:rPr lang="sr-Latn-RS" sz="1400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ezultat konvolucije ima peak</a:t>
              </a:r>
              <a:br>
                <a:rPr lang="sr-Latn-RS" sz="1400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</a:br>
              <a:r>
                <a:rPr lang="sr-Latn-RS" sz="1400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na mestu gde se </a:t>
              </a:r>
              <a:r>
                <a:rPr lang="sr-Latn-RS" sz="1400" i="1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y</a:t>
              </a:r>
              <a:r>
                <a:rPr lang="sr-Latn-RS" sz="1400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 pojavljuje</a:t>
              </a:r>
              <a:endParaRPr lang="sr-Latn-RS" sz="1400" dirty="0">
                <a:latin typeface="CMU Serif" pitchFamily="2" charset="0"/>
                <a:ea typeface="CMU Serif" pitchFamily="2" charset="0"/>
                <a:cs typeface="CMU Serif" pitchFamily="2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3524</TotalTime>
  <Words>1285</Words>
  <Application>Microsoft Office PowerPoint</Application>
  <PresentationFormat>On-screen Show (4:3)</PresentationFormat>
  <Paragraphs>284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Soft computing</vt:lpstr>
      <vt:lpstr>Prepoznavanje oblika</vt:lpstr>
      <vt:lpstr>Predikcija više klasa</vt:lpstr>
      <vt:lpstr>Interpretacija multi klasne predikcije</vt:lpstr>
      <vt:lpstr>Prepoznavanje oblika</vt:lpstr>
      <vt:lpstr>Prepoznavanje oblika</vt:lpstr>
      <vt:lpstr>Načešći problemi kod vizualne klasifikacije objekata</vt:lpstr>
      <vt:lpstr>Načešći problemi</vt:lpstr>
      <vt:lpstr>Prepoznavanje oblika</vt:lpstr>
      <vt:lpstr>Prepoznavanje konvolucijom u prostornom domenu</vt:lpstr>
      <vt:lpstr>Prepoznavanje oblika: prepoznavanje šablona</vt:lpstr>
      <vt:lpstr>Prepoznavanje oblika: prepoznavanje šablona</vt:lpstr>
      <vt:lpstr>Prepoznavanje oblika: prepoznavanje šablona</vt:lpstr>
      <vt:lpstr>Prepoznavanje oblika: Odabir osobina</vt:lpstr>
      <vt:lpstr>Prepoznavanje oblika: Odabir osobina</vt:lpstr>
      <vt:lpstr>Prepoznavanje oblika: prepoznavanje pomoću prototipova</vt:lpstr>
      <vt:lpstr>Prepoznavanje oblika: prepoznavanje pomoću prototipova</vt:lpstr>
      <vt:lpstr>Prepoznavanje oblika: prepoznavanje pomoću prototipova</vt:lpstr>
      <vt:lpstr>Prepoznavanje oblika: prepoznavanje pomoću prototipova</vt:lpstr>
      <vt:lpstr>Prepoznavanje oblika: prepoznavanje pomoću prototipova</vt:lpstr>
      <vt:lpstr>Prepoznavanje oblika: prepoznavanje pomoću prototipova</vt:lpstr>
      <vt:lpstr>Prepoznavanje oblika: prepoznavanje pomoću prototipova</vt:lpstr>
      <vt:lpstr>Prepoznavanje oblika: prepoznavanje pomoću prototipova</vt:lpstr>
      <vt:lpstr>Kognitivni modeli memorije: Model memorije Atkinson-Shiffrin</vt:lpstr>
      <vt:lpstr>Kognitivni modeli memorije</vt:lpstr>
      <vt:lpstr>Kognitivni modeli memorije: Tulvingov model memorije</vt:lpstr>
      <vt:lpstr> Mentalne slike/oblici</vt:lpstr>
      <vt:lpstr>Klasifikacija</vt:lpstr>
      <vt:lpstr>Stabla odluka</vt:lpstr>
      <vt:lpstr>Stabla odluka primer</vt:lpstr>
      <vt:lpstr>Stabla odluka uopšteno</vt:lpstr>
      <vt:lpstr>Stabla odluka</vt:lpstr>
      <vt:lpstr>Stabla odluka treniranje</vt:lpstr>
      <vt:lpstr>Stabla odluka</vt:lpstr>
      <vt:lpstr>Dopunjavanje lica</vt:lpstr>
      <vt:lpstr>Projekti</vt:lpstr>
    </vt:vector>
  </TitlesOfParts>
  <Company>FTN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computing</dc:title>
  <dc:creator>Vuk Malbasa</dc:creator>
  <cp:lastModifiedBy>Vuk Malbasa</cp:lastModifiedBy>
  <cp:revision>444</cp:revision>
  <dcterms:created xsi:type="dcterms:W3CDTF">2016-08-24T12:39:54Z</dcterms:created>
  <dcterms:modified xsi:type="dcterms:W3CDTF">2016-11-03T12:36:52Z</dcterms:modified>
</cp:coreProperties>
</file>